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7.jpg" ContentType="image/jpg"/>
  <Override PartName="/ppt/media/image18.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56" r:id="rId2"/>
    <p:sldId id="257" r:id="rId3"/>
    <p:sldId id="258" r:id="rId4"/>
    <p:sldId id="260" r:id="rId5"/>
    <p:sldId id="334" r:id="rId6"/>
    <p:sldId id="335" r:id="rId7"/>
    <p:sldId id="261" r:id="rId8"/>
    <p:sldId id="273" r:id="rId9"/>
    <p:sldId id="262" r:id="rId10"/>
    <p:sldId id="267" r:id="rId11"/>
    <p:sldId id="268" r:id="rId12"/>
    <p:sldId id="263" r:id="rId13"/>
    <p:sldId id="290" r:id="rId14"/>
    <p:sldId id="291" r:id="rId15"/>
    <p:sldId id="295" r:id="rId16"/>
    <p:sldId id="296" r:id="rId17"/>
    <p:sldId id="300" r:id="rId18"/>
    <p:sldId id="306" r:id="rId19"/>
    <p:sldId id="308" r:id="rId20"/>
    <p:sldId id="309" r:id="rId21"/>
    <p:sldId id="325" r:id="rId22"/>
    <p:sldId id="311" r:id="rId23"/>
    <p:sldId id="312" r:id="rId24"/>
    <p:sldId id="333" r:id="rId25"/>
    <p:sldId id="314" r:id="rId26"/>
    <p:sldId id="315" r:id="rId27"/>
    <p:sldId id="317" r:id="rId28"/>
    <p:sldId id="318" r:id="rId29"/>
    <p:sldId id="319"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273" autoAdjust="0"/>
  </p:normalViewPr>
  <p:slideViewPr>
    <p:cSldViewPr>
      <p:cViewPr varScale="1">
        <p:scale>
          <a:sx n="55" d="100"/>
          <a:sy n="55" d="100"/>
        </p:scale>
        <p:origin x="2270" y="38"/>
      </p:cViewPr>
      <p:guideLst>
        <p:guide orient="horz" pos="2160"/>
        <p:guide pos="2880"/>
      </p:guideLst>
    </p:cSldViewPr>
  </p:slideViewPr>
  <p:outlineViewPr>
    <p:cViewPr>
      <p:scale>
        <a:sx n="33" d="100"/>
        <a:sy n="33" d="100"/>
      </p:scale>
      <p:origin x="0" y="62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29977-7E9A-4B04-9E32-92A2C9E2EEAB}" type="datetimeFigureOut">
              <a:rPr lang="en-US" smtClean="0"/>
              <a:t>4/29/2022</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28569-F329-41A4-B135-1C829AC68C16}" type="slidenum">
              <a:rPr lang="en-US" smtClean="0"/>
              <a:t>‹N›</a:t>
            </a:fld>
            <a:endParaRPr lang="en-US"/>
          </a:p>
        </p:txBody>
      </p:sp>
    </p:spTree>
    <p:extLst>
      <p:ext uri="{BB962C8B-B14F-4D97-AF65-F5344CB8AC3E}">
        <p14:creationId xmlns:p14="http://schemas.microsoft.com/office/powerpoint/2010/main" val="406639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 alcuni anni ha preso campo una campagna mediatica sul tema della disostruzione delle vie aeree in età pediatrica, che trattando del bene più prezioso per i genitori, sta suscitando sempre più interesse e partecipazione ai moltissimi incontri-formativi, rivolti a chi ha cura quotidiana dei bambini.</a:t>
            </a:r>
          </a:p>
          <a:p>
            <a:endParaRPr lang="it-IT" dirty="0"/>
          </a:p>
          <a:p>
            <a:r>
              <a:rPr lang="it-IT" dirty="0"/>
              <a:t>Purtroppo nonostante precise indicazioni su questo tema, vengono insegnate inesattezze che non sono sostenute dal punto di vista scientifico e che possono generare danni ai bambini.</a:t>
            </a:r>
          </a:p>
          <a:p>
            <a:r>
              <a:rPr lang="it-IT" dirty="0"/>
              <a:t>Tra i problemi più grossi abbiamo:</a:t>
            </a:r>
          </a:p>
          <a:p>
            <a:r>
              <a:rPr lang="it-IT" dirty="0"/>
              <a:t>- Un’errata interpretazione delle linee guida sulle manovre di disostruzione in età pediatrica, proprio dal personale sanitario;</a:t>
            </a:r>
          </a:p>
          <a:p>
            <a:r>
              <a:rPr lang="it-IT" dirty="0"/>
              <a:t>- La confusione sull’inalazione di liquidi o semiliquidi;</a:t>
            </a:r>
          </a:p>
          <a:p>
            <a:r>
              <a:rPr lang="it-IT" dirty="0"/>
              <a:t>- La paura del genitore che pensa che proprio figlio sia ad altissimo rischio di soffocamento da corpo estraneo nei primi mesi di vita;</a:t>
            </a:r>
          </a:p>
          <a:p>
            <a:pPr marL="0" indent="0">
              <a:buFontTx/>
              <a:buNone/>
            </a:pPr>
            <a:r>
              <a:rPr lang="it-IT" dirty="0"/>
              <a:t>-La mancanza di consapevolezza che le “pacche” nei primi 4 mesi di vita possono essere letali.</a:t>
            </a:r>
          </a:p>
          <a:p>
            <a:pPr marL="171450" indent="-171450">
              <a:buFontTx/>
              <a:buChar char="-"/>
            </a:pPr>
            <a:endParaRPr lang="it-IT" dirty="0"/>
          </a:p>
          <a:p>
            <a:r>
              <a:rPr lang="it-IT" dirty="0"/>
              <a:t>Le linee guida sull’ostruzione delle vie aeree, periodicamente revisionate da personale esperto e spesso dedicato, sono chiarissime, ed è altrettanto importante trasferire un concetto semplice ma salvavita: ciò che non è previsto dalle linee guida non si fa, perché ritenuto sbagliato da un gruppo di esperti.</a:t>
            </a:r>
          </a:p>
          <a:p>
            <a:r>
              <a:rPr lang="it-IT" dirty="0"/>
              <a:t>Un altro aspetto da considerare è che le linee guida si inseriscono su una base di conoscenze che comprendono anche buon senso ed esperienza e danno per scontate alcune cose, che forse scontate non sono per tutti.</a:t>
            </a:r>
          </a:p>
          <a:p>
            <a:endParaRPr lang="en-US" dirty="0"/>
          </a:p>
        </p:txBody>
      </p:sp>
      <p:sp>
        <p:nvSpPr>
          <p:cNvPr id="4" name="Segnaposto numero diapositiva 3"/>
          <p:cNvSpPr>
            <a:spLocks noGrp="1"/>
          </p:cNvSpPr>
          <p:nvPr>
            <p:ph type="sldNum" sz="quarter" idx="10"/>
          </p:nvPr>
        </p:nvSpPr>
        <p:spPr/>
        <p:txBody>
          <a:bodyPr/>
          <a:lstStyle/>
          <a:p>
            <a:fld id="{91728569-F329-41A4-B135-1C829AC68C16}" type="slidenum">
              <a:rPr lang="en-US" smtClean="0"/>
              <a:t>1</a:t>
            </a:fld>
            <a:endParaRPr lang="en-US"/>
          </a:p>
        </p:txBody>
      </p:sp>
    </p:spTree>
    <p:extLst>
      <p:ext uri="{BB962C8B-B14F-4D97-AF65-F5344CB8AC3E}">
        <p14:creationId xmlns:p14="http://schemas.microsoft.com/office/powerpoint/2010/main" val="282598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corso è rivolto a tutti coloro che sono a contatto con i bambini </a:t>
            </a:r>
            <a:r>
              <a:rPr lang="it-IT" dirty="0" err="1"/>
              <a:t>quotidianamente,insegnanti</a:t>
            </a:r>
            <a:r>
              <a:rPr lang="it-IT" dirty="0"/>
              <a:t>, genitori, operatori delle mense,</a:t>
            </a:r>
          </a:p>
        </p:txBody>
      </p:sp>
      <p:sp>
        <p:nvSpPr>
          <p:cNvPr id="4" name="Segnaposto numero diapositiva 3"/>
          <p:cNvSpPr>
            <a:spLocks noGrp="1"/>
          </p:cNvSpPr>
          <p:nvPr>
            <p:ph type="sldNum" sz="quarter" idx="5"/>
          </p:nvPr>
        </p:nvSpPr>
        <p:spPr/>
        <p:txBody>
          <a:bodyPr/>
          <a:lstStyle/>
          <a:p>
            <a:fld id="{91728569-F329-41A4-B135-1C829AC68C16}" type="slidenum">
              <a:rPr lang="en-US" smtClean="0"/>
              <a:t>2</a:t>
            </a:fld>
            <a:endParaRPr lang="en-US"/>
          </a:p>
        </p:txBody>
      </p:sp>
    </p:spTree>
    <p:extLst>
      <p:ext uri="{BB962C8B-B14F-4D97-AF65-F5344CB8AC3E}">
        <p14:creationId xmlns:p14="http://schemas.microsoft.com/office/powerpoint/2010/main" val="121825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80,000</a:t>
            </a:r>
            <a:r>
              <a:rPr lang="it-IT" baseline="0" dirty="0"/>
              <a:t> episodi solo in </a:t>
            </a:r>
            <a:r>
              <a:rPr lang="it-IT" baseline="0" dirty="0" err="1"/>
              <a:t>italia</a:t>
            </a:r>
            <a:r>
              <a:rPr lang="it-IT" baseline="0" dirty="0"/>
              <a:t> di soffocamento, gli alimenti costituiscono una delle cause di soffocamento in età pediatrica.</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t>Parleremo di prevenzione di morte da soffocamento</a:t>
            </a:r>
            <a:endParaRPr lang="en-US" dirty="0"/>
          </a:p>
          <a:p>
            <a:endParaRPr lang="en-US" dirty="0"/>
          </a:p>
        </p:txBody>
      </p:sp>
      <p:sp>
        <p:nvSpPr>
          <p:cNvPr id="4" name="Segnaposto numero diapositiva 3"/>
          <p:cNvSpPr>
            <a:spLocks noGrp="1"/>
          </p:cNvSpPr>
          <p:nvPr>
            <p:ph type="sldNum" sz="quarter" idx="10"/>
          </p:nvPr>
        </p:nvSpPr>
        <p:spPr/>
        <p:txBody>
          <a:bodyPr/>
          <a:lstStyle/>
          <a:p>
            <a:fld id="{91728569-F329-41A4-B135-1C829AC68C16}" type="slidenum">
              <a:rPr lang="en-US" smtClean="0"/>
              <a:t>4</a:t>
            </a:fld>
            <a:endParaRPr lang="en-US"/>
          </a:p>
        </p:txBody>
      </p:sp>
    </p:spTree>
    <p:extLst>
      <p:ext uri="{BB962C8B-B14F-4D97-AF65-F5344CB8AC3E}">
        <p14:creationId xmlns:p14="http://schemas.microsoft.com/office/powerpoint/2010/main" val="194197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corpo deve avere</a:t>
            </a:r>
            <a:r>
              <a:rPr lang="it-IT" baseline="0" dirty="0"/>
              <a:t> una massa, deve essere solido, e deve giungere dall’esterno.</a:t>
            </a:r>
          </a:p>
          <a:p>
            <a:endParaRPr lang="it-IT" baseline="0" dirty="0"/>
          </a:p>
          <a:p>
            <a:r>
              <a:rPr lang="it-IT" baseline="0" dirty="0"/>
              <a:t>Per completezza dobbiamo </a:t>
            </a:r>
            <a:r>
              <a:rPr lang="it-IT" b="1" baseline="0" dirty="0"/>
              <a:t>specificare che esistono anche ostruzioni da azione di fluidi (muco, secreto gastrico..) </a:t>
            </a:r>
            <a:r>
              <a:rPr lang="it-IT" baseline="0" dirty="0"/>
              <a:t>sulle mucose delle vie aeree; </a:t>
            </a:r>
            <a:r>
              <a:rPr lang="it-IT" b="1" baseline="0" dirty="0"/>
              <a:t>più che di ostruzione vera a propria in questo caso, dovremmo parlare di reazione edematosa</a:t>
            </a:r>
            <a:r>
              <a:rPr lang="it-IT" baseline="0" dirty="0"/>
              <a:t>, rigonfiamento patologico che </a:t>
            </a:r>
            <a:r>
              <a:rPr lang="it-IT" b="1" baseline="0" dirty="0"/>
              <a:t>determina difficoltà al passaggio dell’aria nelle vie aeree</a:t>
            </a:r>
            <a:r>
              <a:rPr lang="it-IT" baseline="0" dirty="0"/>
              <a:t>, in questo caso le manovre di disostruzione non hanno nessuna efficacia, si trattano con cure mediche (ossigenoterapia, </a:t>
            </a:r>
            <a:r>
              <a:rPr lang="it-IT" baseline="0" dirty="0" err="1"/>
              <a:t>ventiloterapia</a:t>
            </a:r>
            <a:r>
              <a:rPr lang="it-IT" baseline="0" dirty="0"/>
              <a:t>, terapia antibiotica, </a:t>
            </a:r>
            <a:r>
              <a:rPr lang="it-IT" baseline="0" dirty="0" err="1"/>
              <a:t>ecc</a:t>
            </a:r>
            <a:r>
              <a:rPr lang="it-IT" baseline="0" dirty="0"/>
              <a:t>).</a:t>
            </a:r>
          </a:p>
          <a:p>
            <a:endParaRPr lang="it-IT" baseline="0" dirty="0"/>
          </a:p>
          <a:p>
            <a:r>
              <a:rPr lang="it-IT" baseline="0" dirty="0"/>
              <a:t>La percussione sulla colonna vertebrale data dalle pacche interscapolari, essendo eseguita tenendo la mandibola immobilizzata, potrebbe generare un meccanismo traumatico tipo “colpo di frusta” che nel neonato potrebbe assumere le caratteristiche della sindrome del bambino scosso. </a:t>
            </a:r>
            <a:r>
              <a:rPr lang="it-IT" b="1" baseline="0" dirty="0"/>
              <a:t>Sono stati segnalati dalle terapie intensive </a:t>
            </a:r>
            <a:r>
              <a:rPr lang="it-IT" baseline="0" dirty="0"/>
              <a:t>pediatriche </a:t>
            </a:r>
            <a:r>
              <a:rPr lang="it-IT" b="1" baseline="0" dirty="0"/>
              <a:t>casi di emorragia cerebrale riconducibile ad inappropriati tentativi di disostruzione </a:t>
            </a:r>
            <a:r>
              <a:rPr lang="it-IT" baseline="0" dirty="0"/>
              <a:t>da fisiologica risposta ostruttiva.</a:t>
            </a:r>
          </a:p>
          <a:p>
            <a:endParaRPr lang="it-IT" baseline="0" dirty="0"/>
          </a:p>
          <a:p>
            <a:pPr>
              <a:spcAft>
                <a:spcPts val="750"/>
              </a:spcAft>
            </a:pPr>
            <a:r>
              <a:rPr lang="it-IT" sz="1800" dirty="0">
                <a:solidFill>
                  <a:srgbClr val="444444"/>
                </a:solidFill>
                <a:effectLst/>
                <a:latin typeface="Helvetica" panose="020B0604020202020204" pitchFamily="34" charset="0"/>
                <a:ea typeface="Times New Roman" panose="02020603050405020304" pitchFamily="18" charset="0"/>
              </a:rPr>
              <a:t>Un altro aspetto da considerare è che le linee guida si inseriscono su una base di conoscenze che comprendono anche buon senso ed esperienza e danno per scontate alcune cose, che forse scontate non sono per tutti.</a:t>
            </a:r>
            <a:endParaRPr lang="it-IT" sz="1800" dirty="0">
              <a:effectLst/>
              <a:latin typeface="Times New Roman" panose="02020603050405020304" pitchFamily="18" charset="0"/>
              <a:ea typeface="Times New Roman" panose="02020603050405020304" pitchFamily="18" charset="0"/>
            </a:endParaRPr>
          </a:p>
          <a:p>
            <a:pPr>
              <a:spcAft>
                <a:spcPts val="750"/>
              </a:spcAft>
            </a:pPr>
            <a:r>
              <a:rPr lang="it-IT" sz="1800" dirty="0">
                <a:solidFill>
                  <a:srgbClr val="444444"/>
                </a:solidFill>
                <a:effectLst/>
                <a:latin typeface="Helvetica" panose="020B0604020202020204" pitchFamily="34" charset="0"/>
                <a:ea typeface="Times New Roman" panose="02020603050405020304" pitchFamily="18" charset="0"/>
              </a:rPr>
              <a:t>Partiamo dalla definizione:</a:t>
            </a:r>
            <a:r>
              <a:rPr lang="it-IT" sz="1800" b="1" dirty="0">
                <a:solidFill>
                  <a:srgbClr val="444444"/>
                </a:solidFill>
                <a:effectLst/>
                <a:latin typeface="Helvetica" panose="020B0604020202020204" pitchFamily="34" charset="0"/>
                <a:ea typeface="Times New Roman" panose="02020603050405020304" pitchFamily="18" charset="0"/>
              </a:rPr>
              <a:t> si chiamano manovre di disostruzione da corpo estraneo</a:t>
            </a:r>
            <a:r>
              <a:rPr lang="it-IT" sz="1800" dirty="0">
                <a:solidFill>
                  <a:srgbClr val="444444"/>
                </a:solidFill>
                <a:effectLst/>
                <a:latin typeface="Helvetica" panose="020B0604020202020204" pitchFamily="34" charset="0"/>
                <a:ea typeface="Times New Roman" panose="02020603050405020304" pitchFamily="18" charset="0"/>
              </a:rPr>
              <a:t>, riguardano la rimozione di corpi estranei dalle alte vie aeree (quindi inutili per ostruzioni di qualsiasi tipo dalle basse vie aeree). Per definizione un corpo deve avere una massa, per essere </a:t>
            </a:r>
            <a:r>
              <a:rPr lang="it-IT" sz="1800" dirty="0" err="1">
                <a:solidFill>
                  <a:srgbClr val="444444"/>
                </a:solidFill>
                <a:effectLst/>
                <a:latin typeface="Helvetica" panose="020B0604020202020204" pitchFamily="34" charset="0"/>
                <a:ea typeface="Times New Roman" panose="02020603050405020304" pitchFamily="18" charset="0"/>
              </a:rPr>
              <a:t>disostruibile</a:t>
            </a:r>
            <a:r>
              <a:rPr lang="it-IT" sz="1800" dirty="0">
                <a:solidFill>
                  <a:srgbClr val="444444"/>
                </a:solidFill>
                <a:effectLst/>
                <a:latin typeface="Helvetica" panose="020B0604020202020204" pitchFamily="34" charset="0"/>
                <a:ea typeface="Times New Roman" panose="02020603050405020304" pitchFamily="18" charset="0"/>
              </a:rPr>
              <a:t> deve essere solido, per essere estraneo deve giungere dall’esterno dell’organismo.</a:t>
            </a:r>
            <a:endParaRPr lang="it-IT" sz="1800" dirty="0">
              <a:effectLst/>
              <a:latin typeface="Times New Roman" panose="02020603050405020304" pitchFamily="18" charset="0"/>
              <a:ea typeface="Times New Roman" panose="02020603050405020304" pitchFamily="18" charset="0"/>
            </a:endParaRPr>
          </a:p>
          <a:p>
            <a:pPr>
              <a:spcAft>
                <a:spcPts val="750"/>
              </a:spcAft>
            </a:pPr>
            <a:r>
              <a:rPr lang="it-IT" sz="1800" dirty="0">
                <a:solidFill>
                  <a:srgbClr val="444444"/>
                </a:solidFill>
                <a:effectLst/>
                <a:latin typeface="Helvetica" panose="020B0604020202020204" pitchFamily="34" charset="0"/>
                <a:ea typeface="Times New Roman" panose="02020603050405020304" pitchFamily="18" charset="0"/>
              </a:rPr>
              <a:t>Per completezza dobbiamo specificare che esistono anche ostruzioni da azione di fluidi (muco, secreto gastrico..) sulle mucose delle vie aeree; più che di ostruzione vera a propria in questo caso, dovremmo parlare di </a:t>
            </a:r>
            <a:r>
              <a:rPr lang="it-IT" sz="1800" dirty="0">
                <a:solidFill>
                  <a:srgbClr val="444444"/>
                </a:solidFill>
                <a:effectLst/>
                <a:highlight>
                  <a:srgbClr val="FFFF00"/>
                </a:highlight>
                <a:latin typeface="Helvetica" panose="020B0604020202020204" pitchFamily="34" charset="0"/>
                <a:ea typeface="Times New Roman" panose="02020603050405020304" pitchFamily="18" charset="0"/>
              </a:rPr>
              <a:t>reazione edematosa, rigonfiamento patologico</a:t>
            </a:r>
            <a:r>
              <a:rPr lang="it-IT" sz="1800" dirty="0">
                <a:solidFill>
                  <a:srgbClr val="444444"/>
                </a:solidFill>
                <a:effectLst/>
                <a:latin typeface="Helvetica" panose="020B0604020202020204" pitchFamily="34" charset="0"/>
                <a:ea typeface="Times New Roman" panose="02020603050405020304" pitchFamily="18" charset="0"/>
              </a:rPr>
              <a:t> che determina difficoltà al passaggio dell’aria nelle vie aeree, in questo caso</a:t>
            </a:r>
            <a:r>
              <a:rPr lang="it-IT" sz="1800" b="1" dirty="0">
                <a:solidFill>
                  <a:srgbClr val="444444"/>
                </a:solidFill>
                <a:effectLst/>
                <a:latin typeface="Helvetica" panose="020B0604020202020204" pitchFamily="34" charset="0"/>
                <a:ea typeface="Times New Roman" panose="02020603050405020304" pitchFamily="18" charset="0"/>
              </a:rPr>
              <a:t> le manovre di disostruzione non hanno nessuna efficacia</a:t>
            </a:r>
            <a:r>
              <a:rPr lang="it-IT" sz="1800" dirty="0">
                <a:solidFill>
                  <a:srgbClr val="444444"/>
                </a:solidFill>
                <a:effectLst/>
                <a:latin typeface="Helvetica" panose="020B0604020202020204" pitchFamily="34" charset="0"/>
                <a:ea typeface="Times New Roman" panose="02020603050405020304" pitchFamily="18" charset="0"/>
              </a:rPr>
              <a:t>, si trattano con cure mediche (ossigenoterapia, </a:t>
            </a:r>
            <a:r>
              <a:rPr lang="it-IT" sz="1800" dirty="0" err="1">
                <a:solidFill>
                  <a:srgbClr val="444444"/>
                </a:solidFill>
                <a:effectLst/>
                <a:latin typeface="Helvetica" panose="020B0604020202020204" pitchFamily="34" charset="0"/>
                <a:ea typeface="Times New Roman" panose="02020603050405020304" pitchFamily="18" charset="0"/>
              </a:rPr>
              <a:t>ventiloterapia</a:t>
            </a:r>
            <a:r>
              <a:rPr lang="it-IT" sz="1800" dirty="0">
                <a:solidFill>
                  <a:srgbClr val="444444"/>
                </a:solidFill>
                <a:effectLst/>
                <a:latin typeface="Helvetica" panose="020B0604020202020204" pitchFamily="34" charset="0"/>
                <a:ea typeface="Times New Roman" panose="02020603050405020304" pitchFamily="18" charset="0"/>
              </a:rPr>
              <a:t>, terapia antibiotica, </a:t>
            </a:r>
            <a:r>
              <a:rPr lang="it-IT" sz="1800" dirty="0" err="1">
                <a:solidFill>
                  <a:srgbClr val="444444"/>
                </a:solidFill>
                <a:effectLst/>
                <a:latin typeface="Helvetica" panose="020B0604020202020204" pitchFamily="34" charset="0"/>
                <a:ea typeface="Times New Roman" panose="02020603050405020304" pitchFamily="18" charset="0"/>
              </a:rPr>
              <a:t>ecc</a:t>
            </a:r>
            <a:r>
              <a:rPr lang="it-IT" sz="1800" dirty="0">
                <a:solidFill>
                  <a:srgbClr val="444444"/>
                </a:solidFill>
                <a:effectLst/>
                <a:latin typeface="Helvetica" panose="020B0604020202020204" pitchFamily="34" charset="0"/>
                <a:ea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endParaRPr>
          </a:p>
          <a:p>
            <a:pPr>
              <a:spcAft>
                <a:spcPts val="750"/>
              </a:spcAft>
            </a:pPr>
            <a:r>
              <a:rPr lang="it-IT" sz="1800" dirty="0">
                <a:solidFill>
                  <a:srgbClr val="444444"/>
                </a:solidFill>
                <a:effectLst/>
                <a:latin typeface="Helvetica" panose="020B0604020202020204" pitchFamily="34" charset="0"/>
                <a:ea typeface="Times New Roman" panose="02020603050405020304" pitchFamily="18" charset="0"/>
              </a:rPr>
              <a:t>Per semplificare possiamo dividere la patologia a carico delle vie aeree in due tipi: da corpi estranei, e da qualsiasi altro materiale fluido (muco, secreto nasale, gastrico, rigurgito, reflusso).</a:t>
            </a:r>
            <a:endParaRPr lang="it-IT" sz="1800" dirty="0">
              <a:effectLst/>
              <a:latin typeface="Times New Roman" panose="02020603050405020304" pitchFamily="18" charset="0"/>
              <a:ea typeface="Times New Roman" panose="02020603050405020304" pitchFamily="18" charset="0"/>
            </a:endParaRPr>
          </a:p>
          <a:p>
            <a:endParaRPr lang="it-IT" baseline="0" dirty="0"/>
          </a:p>
        </p:txBody>
      </p:sp>
      <p:sp>
        <p:nvSpPr>
          <p:cNvPr id="4" name="Segnaposto numero diapositiva 3"/>
          <p:cNvSpPr>
            <a:spLocks noGrp="1"/>
          </p:cNvSpPr>
          <p:nvPr>
            <p:ph type="sldNum" sz="quarter" idx="10"/>
          </p:nvPr>
        </p:nvSpPr>
        <p:spPr/>
        <p:txBody>
          <a:bodyPr/>
          <a:lstStyle/>
          <a:p>
            <a:fld id="{91728569-F329-41A4-B135-1C829AC68C16}" type="slidenum">
              <a:rPr lang="en-US" smtClean="0"/>
              <a:t>7</a:t>
            </a:fld>
            <a:endParaRPr lang="en-US"/>
          </a:p>
        </p:txBody>
      </p:sp>
    </p:spTree>
    <p:extLst>
      <p:ext uri="{BB962C8B-B14F-4D97-AF65-F5344CB8AC3E}">
        <p14:creationId xmlns:p14="http://schemas.microsoft.com/office/powerpoint/2010/main" val="340294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80,000</a:t>
            </a:r>
            <a:r>
              <a:rPr lang="it-IT" baseline="0" dirty="0"/>
              <a:t> episodi solo in </a:t>
            </a:r>
            <a:r>
              <a:rPr lang="it-IT" baseline="0" dirty="0" err="1"/>
              <a:t>italia</a:t>
            </a:r>
            <a:r>
              <a:rPr lang="it-IT" baseline="0" dirty="0"/>
              <a:t> di soffocamento solo in </a:t>
            </a:r>
            <a:r>
              <a:rPr lang="it-IT" baseline="0" dirty="0" err="1"/>
              <a:t>italia</a:t>
            </a:r>
            <a:r>
              <a:rPr lang="it-IT" baseline="0" dirty="0"/>
              <a:t>, gli alimenti costituiscono una delle cause di soffocamento in età pediatrica.</a:t>
            </a:r>
            <a:endParaRPr lang="en-US" dirty="0"/>
          </a:p>
        </p:txBody>
      </p:sp>
      <p:sp>
        <p:nvSpPr>
          <p:cNvPr id="4" name="Segnaposto numero diapositiva 3"/>
          <p:cNvSpPr>
            <a:spLocks noGrp="1"/>
          </p:cNvSpPr>
          <p:nvPr>
            <p:ph type="sldNum" sz="quarter" idx="10"/>
          </p:nvPr>
        </p:nvSpPr>
        <p:spPr/>
        <p:txBody>
          <a:bodyPr/>
          <a:lstStyle/>
          <a:p>
            <a:fld id="{91728569-F329-41A4-B135-1C829AC68C16}" type="slidenum">
              <a:rPr lang="en-US" smtClean="0"/>
              <a:t>9</a:t>
            </a:fld>
            <a:endParaRPr lang="en-US"/>
          </a:p>
        </p:txBody>
      </p:sp>
    </p:spTree>
    <p:extLst>
      <p:ext uri="{BB962C8B-B14F-4D97-AF65-F5344CB8AC3E}">
        <p14:creationId xmlns:p14="http://schemas.microsoft.com/office/powerpoint/2010/main" val="250014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corpo estraneo nelle vie aeree è quasi sempre, per sua natura, rimovibile con delle corrette tecniche di disostruzione</a:t>
            </a:r>
            <a:endParaRPr lang="en-US" dirty="0"/>
          </a:p>
        </p:txBody>
      </p:sp>
      <p:sp>
        <p:nvSpPr>
          <p:cNvPr id="4" name="Segnaposto numero diapositiva 3"/>
          <p:cNvSpPr>
            <a:spLocks noGrp="1"/>
          </p:cNvSpPr>
          <p:nvPr>
            <p:ph type="sldNum" sz="quarter" idx="10"/>
          </p:nvPr>
        </p:nvSpPr>
        <p:spPr/>
        <p:txBody>
          <a:bodyPr/>
          <a:lstStyle/>
          <a:p>
            <a:fld id="{91728569-F329-41A4-B135-1C829AC68C16}" type="slidenum">
              <a:rPr lang="en-US" smtClean="0"/>
              <a:t>10</a:t>
            </a:fld>
            <a:endParaRPr lang="en-US"/>
          </a:p>
        </p:txBody>
      </p:sp>
    </p:spTree>
    <p:extLst>
      <p:ext uri="{BB962C8B-B14F-4D97-AF65-F5344CB8AC3E}">
        <p14:creationId xmlns:p14="http://schemas.microsoft.com/office/powerpoint/2010/main" val="108475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Attenzione quindi ai palloncini di lattice, ai tappi, alle pile al litio che una volta ingerite possono provocare gravi danni ai tessuti gastrointestinali e che quindi vanno quanto prima asportate chirurgicamente.</a:t>
            </a:r>
            <a:endParaRPr lang="en-US" dirty="0"/>
          </a:p>
          <a:p>
            <a:endParaRPr lang="it-IT" dirty="0"/>
          </a:p>
        </p:txBody>
      </p:sp>
      <p:sp>
        <p:nvSpPr>
          <p:cNvPr id="4" name="Segnaposto numero diapositiva 3"/>
          <p:cNvSpPr>
            <a:spLocks noGrp="1"/>
          </p:cNvSpPr>
          <p:nvPr>
            <p:ph type="sldNum" sz="quarter" idx="5"/>
          </p:nvPr>
        </p:nvSpPr>
        <p:spPr/>
        <p:txBody>
          <a:bodyPr/>
          <a:lstStyle/>
          <a:p>
            <a:fld id="{91728569-F329-41A4-B135-1C829AC68C16}" type="slidenum">
              <a:rPr lang="en-US" smtClean="0"/>
              <a:t>12</a:t>
            </a:fld>
            <a:endParaRPr lang="en-US"/>
          </a:p>
        </p:txBody>
      </p:sp>
    </p:spTree>
    <p:extLst>
      <p:ext uri="{BB962C8B-B14F-4D97-AF65-F5344CB8AC3E}">
        <p14:creationId xmlns:p14="http://schemas.microsoft.com/office/powerpoint/2010/main" val="158677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0-4 mesi</a:t>
            </a:r>
            <a:r>
              <a:rPr lang="it-IT" baseline="0" dirty="0"/>
              <a:t> ostruzione delle vie aeree è rarissima. </a:t>
            </a:r>
            <a:r>
              <a:rPr lang="it-IT" baseline="0" dirty="0" err="1"/>
              <a:t>Puo</a:t>
            </a:r>
            <a:r>
              <a:rPr lang="it-IT" baseline="0" dirty="0"/>
              <a:t> avvenire solo se è forzato l’ingresso di oggetti nella bocca del lattante (es: fratellino)</a:t>
            </a:r>
          </a:p>
          <a:p>
            <a:r>
              <a:rPr lang="it-IT" baseline="0" dirty="0"/>
              <a:t>Attenzione a non </a:t>
            </a:r>
            <a:endParaRPr lang="en-US" dirty="0"/>
          </a:p>
        </p:txBody>
      </p:sp>
      <p:sp>
        <p:nvSpPr>
          <p:cNvPr id="4" name="Segnaposto numero diapositiva 3"/>
          <p:cNvSpPr>
            <a:spLocks noGrp="1"/>
          </p:cNvSpPr>
          <p:nvPr>
            <p:ph type="sldNum" sz="quarter" idx="10"/>
          </p:nvPr>
        </p:nvSpPr>
        <p:spPr/>
        <p:txBody>
          <a:bodyPr/>
          <a:lstStyle/>
          <a:p>
            <a:fld id="{91728569-F329-41A4-B135-1C829AC68C16}" type="slidenum">
              <a:rPr lang="en-US" smtClean="0"/>
              <a:t>13</a:t>
            </a:fld>
            <a:endParaRPr lang="en-US"/>
          </a:p>
        </p:txBody>
      </p:sp>
    </p:spTree>
    <p:extLst>
      <p:ext uri="{BB962C8B-B14F-4D97-AF65-F5344CB8AC3E}">
        <p14:creationId xmlns:p14="http://schemas.microsoft.com/office/powerpoint/2010/main" val="392833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È molto importante riconoscere</a:t>
            </a:r>
            <a:r>
              <a:rPr lang="it-IT" b="1" baseline="0" dirty="0"/>
              <a:t> l’effettiva ostruzione delle vie aeree </a:t>
            </a:r>
            <a:r>
              <a:rPr lang="it-IT" baseline="0" dirty="0"/>
              <a:t>dovute a corpo estraneo </a:t>
            </a:r>
            <a:r>
              <a:rPr lang="it-IT" b="1" baseline="0" dirty="0"/>
              <a:t>poiché le pacche possono essere letali</a:t>
            </a:r>
            <a:r>
              <a:rPr lang="it-IT" baseline="0" dirty="0"/>
              <a:t> nei primi mesi di vita.</a:t>
            </a:r>
          </a:p>
          <a:p>
            <a:r>
              <a:rPr lang="it-IT" baseline="0" dirty="0"/>
              <a:t>La  percussione  delle colonna vertebrale, essendo eseguita mantenendo la mandibola immobilizzata, genera un meccanismo traumatico che nel neonato assume la sindrome del bambino scosso.</a:t>
            </a:r>
          </a:p>
          <a:p>
            <a:endParaRPr lang="it-IT" baseline="0" dirty="0"/>
          </a:p>
          <a:p>
            <a:r>
              <a:rPr lang="it-IT" baseline="0" dirty="0"/>
              <a:t>Sono stati segnalati dalle terapie intensive pediatriche casi di emorragia cerebrale riconducibile ad inappropriati tentativi di disostruzione da fisiologica risposta ostruttiva.</a:t>
            </a:r>
          </a:p>
          <a:p>
            <a:endParaRPr lang="it-IT" baseline="0" dirty="0"/>
          </a:p>
        </p:txBody>
      </p:sp>
      <p:sp>
        <p:nvSpPr>
          <p:cNvPr id="4" name="Segnaposto numero diapositiva 3"/>
          <p:cNvSpPr>
            <a:spLocks noGrp="1"/>
          </p:cNvSpPr>
          <p:nvPr>
            <p:ph type="sldNum" sz="quarter" idx="10"/>
          </p:nvPr>
        </p:nvSpPr>
        <p:spPr/>
        <p:txBody>
          <a:bodyPr/>
          <a:lstStyle/>
          <a:p>
            <a:fld id="{91728569-F329-41A4-B135-1C829AC68C16}" type="slidenum">
              <a:rPr lang="en-US" smtClean="0"/>
              <a:t>14</a:t>
            </a:fld>
            <a:endParaRPr lang="en-US"/>
          </a:p>
        </p:txBody>
      </p:sp>
    </p:spTree>
    <p:extLst>
      <p:ext uri="{BB962C8B-B14F-4D97-AF65-F5344CB8AC3E}">
        <p14:creationId xmlns:p14="http://schemas.microsoft.com/office/powerpoint/2010/main" val="162430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a:t>Fare clic per modificare lo stile del titolo dello schema</a:t>
            </a:r>
            <a:endParaRPr kumimoji="0" lang="en-US"/>
          </a:p>
        </p:txBody>
      </p:sp>
      <p:sp>
        <p:nvSpPr>
          <p:cNvPr id="28" name="Segnaposto data 27"/>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27AB21F5-9A5B-45A6-A1A5-6F31FC9541A6}" type="slidenum">
              <a:rPr lang="it-IT" smtClean="0"/>
              <a:pPr/>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 dello schema</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AB21F5-9A5B-45A6-A1A5-6F31FC9541A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a:t>Fare clic per modificare lo stile del titolo dello schema</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AB21F5-9A5B-45A6-A1A5-6F31FC9541A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 dello schema</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AB21F5-9A5B-45A6-A1A5-6F31FC9541A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a:t>Fare clic per modificare lo stile del titolo dello schema</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gli stili del testo dello schema</a:t>
            </a:r>
          </a:p>
        </p:txBody>
      </p:sp>
      <p:sp>
        <p:nvSpPr>
          <p:cNvPr id="4" name="Segnaposto data 3"/>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27AB21F5-9A5B-45A6-A1A5-6F31FC9541A6}"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 dello schema</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AB21F5-9A5B-45A6-A1A5-6F31FC9541A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a:t>Fare clic per modificare lo stile del titolo dello schema</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gli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gli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7AB21F5-9A5B-45A6-A1A5-6F31FC9541A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 dello schema</a:t>
            </a:r>
            <a:endParaRPr kumimoji="0" lang="en-US"/>
          </a:p>
        </p:txBody>
      </p:sp>
      <p:sp>
        <p:nvSpPr>
          <p:cNvPr id="3" name="Segnaposto data 2"/>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AB21F5-9A5B-45A6-A1A5-6F31FC9541A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7AB21F5-9A5B-45A6-A1A5-6F31FC9541A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a:t>Fare clic per modificare lo stile del titolo dello schema</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gli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AB21F5-9A5B-45A6-A1A5-6F31FC9541A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a:t>Fare clic per modificare lo stile del titolo dello schema</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a:t>Fare clic per modificare gli stili del testo dello schema</a:t>
            </a:r>
          </a:p>
        </p:txBody>
      </p:sp>
      <p:sp>
        <p:nvSpPr>
          <p:cNvPr id="5" name="Segnaposto data 4"/>
          <p:cNvSpPr>
            <a:spLocks noGrp="1"/>
          </p:cNvSpPr>
          <p:nvPr>
            <p:ph type="dt" sz="half" idx="10"/>
          </p:nvPr>
        </p:nvSpPr>
        <p:spPr/>
        <p:txBody>
          <a:bodyPr/>
          <a:lstStyle/>
          <a:p>
            <a:fld id="{36CA1554-B700-4A2B-867F-12136B666392}" type="datetimeFigureOut">
              <a:rPr lang="it-IT" smtClean="0"/>
              <a:pPr/>
              <a:t>29/04/2022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AB21F5-9A5B-45A6-A1A5-6F31FC9541A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6CA1554-B700-4A2B-867F-12136B666392}" type="datetimeFigureOut">
              <a:rPr lang="it-IT" smtClean="0"/>
              <a:pPr/>
              <a:t>29/04/2022</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7AB21F5-9A5B-45A6-A1A5-6F31FC9541A6}"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2658" y="1124173"/>
            <a:ext cx="6332979" cy="1828800"/>
          </a:xfrm>
        </p:spPr>
        <p:txBody>
          <a:bodyPr/>
          <a:lstStyle/>
          <a:p>
            <a:r>
              <a:rPr lang="it-IT" dirty="0"/>
              <a:t>Salva un bimbo</a:t>
            </a:r>
          </a:p>
        </p:txBody>
      </p:sp>
      <p:sp>
        <p:nvSpPr>
          <p:cNvPr id="3" name="Sottotitolo 2"/>
          <p:cNvSpPr>
            <a:spLocks noGrp="1"/>
          </p:cNvSpPr>
          <p:nvPr>
            <p:ph type="subTitle" idx="1"/>
          </p:nvPr>
        </p:nvSpPr>
        <p:spPr>
          <a:xfrm>
            <a:off x="179512" y="3331698"/>
            <a:ext cx="6557862" cy="1752600"/>
          </a:xfrm>
        </p:spPr>
        <p:txBody>
          <a:bodyPr>
            <a:normAutofit/>
          </a:bodyPr>
          <a:lstStyle/>
          <a:p>
            <a:r>
              <a:rPr lang="it-IT" sz="3600" dirty="0">
                <a:latin typeface="Arial" panose="020B0604020202020204" pitchFamily="34" charset="0"/>
                <a:cs typeface="Arial" panose="020B0604020202020204" pitchFamily="34" charset="0"/>
              </a:rPr>
              <a:t>ARMONIA– 30/04/2022</a:t>
            </a:r>
          </a:p>
        </p:txBody>
      </p:sp>
      <p:sp>
        <p:nvSpPr>
          <p:cNvPr id="5" name="CasellaDiTesto 4"/>
          <p:cNvSpPr txBox="1"/>
          <p:nvPr/>
        </p:nvSpPr>
        <p:spPr>
          <a:xfrm>
            <a:off x="1547664" y="100421"/>
            <a:ext cx="6984776" cy="904746"/>
          </a:xfrm>
          <a:prstGeom prst="rect">
            <a:avLst/>
          </a:prstGeom>
          <a:noFill/>
        </p:spPr>
        <p:txBody>
          <a:bodyPr wrap="square" rtlCol="0">
            <a:spAutoFit/>
          </a:bodyPr>
          <a:lstStyle/>
          <a:p>
            <a:endParaRPr lang="it-IT" dirty="0"/>
          </a:p>
        </p:txBody>
      </p:sp>
      <p:sp>
        <p:nvSpPr>
          <p:cNvPr id="6" name="Rettangolo arrotondato 5"/>
          <p:cNvSpPr/>
          <p:nvPr/>
        </p:nvSpPr>
        <p:spPr>
          <a:xfrm>
            <a:off x="6516216" y="116632"/>
            <a:ext cx="1728192" cy="6480720"/>
          </a:xfrm>
          <a:prstGeom prst="roundRect">
            <a:avLst/>
          </a:prstGeom>
          <a:solidFill>
            <a:schemeClr val="tx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2"/>
          <p:cNvPicPr>
            <a:picLocks noChangeAspect="1" noChangeArrowheads="1"/>
          </p:cNvPicPr>
          <p:nvPr/>
        </p:nvPicPr>
        <p:blipFill>
          <a:blip r:embed="rId3" cstate="print"/>
          <a:srcRect/>
          <a:stretch>
            <a:fillRect/>
          </a:stretch>
        </p:blipFill>
        <p:spPr bwMode="auto">
          <a:xfrm>
            <a:off x="6737374" y="827406"/>
            <a:ext cx="1285875" cy="4752975"/>
          </a:xfrm>
          <a:prstGeom prst="rect">
            <a:avLst/>
          </a:prstGeom>
          <a:noFill/>
          <a:ln w="9525">
            <a:noFill/>
            <a:miter lim="800000"/>
            <a:headEnd/>
            <a:tailEnd/>
          </a:ln>
        </p:spPr>
      </p:pic>
      <p:sp>
        <p:nvSpPr>
          <p:cNvPr id="11" name="CasellaDiTesto 10"/>
          <p:cNvSpPr txBox="1"/>
          <p:nvPr/>
        </p:nvSpPr>
        <p:spPr>
          <a:xfrm>
            <a:off x="1255682" y="4621244"/>
            <a:ext cx="4392488"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perspectiveRight"/>
              <a:lightRig rig="threePt" dir="t"/>
            </a:scene3d>
          </a:bodyPr>
          <a:lstStyle/>
          <a:p>
            <a:pPr algn="ctr"/>
            <a:r>
              <a:rPr lang="it-IT" sz="4400" b="1" dirty="0">
                <a:solidFill>
                  <a:srgbClr val="FF3300"/>
                </a:solidFill>
              </a:rPr>
              <a:t>Prevenzione Pediatrica</a:t>
            </a:r>
          </a:p>
        </p:txBody>
      </p:sp>
      <p:pic>
        <p:nvPicPr>
          <p:cNvPr id="8" name="Immagine 7">
            <a:extLst>
              <a:ext uri="{FF2B5EF4-FFF2-40B4-BE49-F238E27FC236}">
                <a16:creationId xmlns:a16="http://schemas.microsoft.com/office/drawing/2014/main" id="{3DD6A8DA-EFA5-4E50-90CB-AB86530C5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292" y="134777"/>
            <a:ext cx="1740780" cy="1740780"/>
          </a:xfrm>
          <a:prstGeom prst="rect">
            <a:avLst/>
          </a:prstGeom>
        </p:spPr>
      </p:pic>
      <p:pic>
        <p:nvPicPr>
          <p:cNvPr id="10" name="Immagine 9">
            <a:extLst>
              <a:ext uri="{FF2B5EF4-FFF2-40B4-BE49-F238E27FC236}">
                <a16:creationId xmlns:a16="http://schemas.microsoft.com/office/drawing/2014/main" id="{172FB555-93D5-4BA6-A027-9C3BE8CACC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999" y="366779"/>
            <a:ext cx="3209825" cy="1173636"/>
          </a:xfrm>
          <a:prstGeom prst="rect">
            <a:avLst/>
          </a:prstGeom>
        </p:spPr>
      </p:pic>
    </p:spTree>
    <p:extLst>
      <p:ext uri="{BB962C8B-B14F-4D97-AF65-F5344CB8AC3E}">
        <p14:creationId xmlns:p14="http://schemas.microsoft.com/office/powerpoint/2010/main" val="140143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59037" y="274638"/>
            <a:ext cx="7227763" cy="1143000"/>
          </a:xfrm>
        </p:spPr>
        <p:txBody>
          <a:bodyPr/>
          <a:lstStyle/>
          <a:p>
            <a:r>
              <a:rPr lang="it-IT" dirty="0">
                <a:solidFill>
                  <a:srgbClr val="FF0000"/>
                </a:solidFill>
              </a:rPr>
              <a:t>Disostruzione</a:t>
            </a:r>
            <a:r>
              <a:rPr lang="it-IT" dirty="0"/>
              <a:t> Pediatrica</a:t>
            </a:r>
          </a:p>
        </p:txBody>
      </p:sp>
      <p:pic>
        <p:nvPicPr>
          <p:cNvPr id="7" name="Segnaposto contenuto 6" descr="C:\Users\Marcel\AppData\Local\Microsoft\Windows\Temporary Internet Files\Content.Word\IMG_5317.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52626" y="2492896"/>
            <a:ext cx="3294732" cy="3864396"/>
          </a:xfrm>
          <a:prstGeom prst="rect">
            <a:avLst/>
          </a:prstGeom>
          <a:noFill/>
          <a:ln>
            <a:noFill/>
          </a:ln>
        </p:spPr>
      </p:pic>
      <p:sp>
        <p:nvSpPr>
          <p:cNvPr id="8" name="CasellaDiTesto 7"/>
          <p:cNvSpPr txBox="1"/>
          <p:nvPr/>
        </p:nvSpPr>
        <p:spPr>
          <a:xfrm>
            <a:off x="2123728" y="1529060"/>
            <a:ext cx="4752528"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sz="4800" b="1" dirty="0">
                <a:solidFill>
                  <a:srgbClr val="FF0000"/>
                </a:solidFill>
              </a:rPr>
              <a:t>98%</a:t>
            </a:r>
          </a:p>
        </p:txBody>
      </p:sp>
    </p:spTree>
    <p:extLst>
      <p:ext uri="{BB962C8B-B14F-4D97-AF65-F5344CB8AC3E}">
        <p14:creationId xmlns:p14="http://schemas.microsoft.com/office/powerpoint/2010/main" val="45658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descr="C:\Users\Marcel\AppData\Local\Microsoft\Windows\Temporary Internet Files\Content.Word\IMG_531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9037" y="2996952"/>
            <a:ext cx="5824339" cy="2880320"/>
          </a:xfrm>
          <a:prstGeom prst="rect">
            <a:avLst/>
          </a:prstGeom>
          <a:noFill/>
          <a:ln>
            <a:noFill/>
          </a:ln>
        </p:spPr>
      </p:pic>
      <p:sp>
        <p:nvSpPr>
          <p:cNvPr id="6" name="CasellaDiTesto 5"/>
          <p:cNvSpPr txBox="1"/>
          <p:nvPr/>
        </p:nvSpPr>
        <p:spPr>
          <a:xfrm>
            <a:off x="1691680" y="1052734"/>
            <a:ext cx="5328592" cy="1754326"/>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it-IT" sz="5400" b="1" dirty="0">
                <a:solidFill>
                  <a:srgbClr val="FF0000"/>
                </a:solidFill>
              </a:rPr>
              <a:t>Siete Pronti per Scoprirlo ???</a:t>
            </a:r>
          </a:p>
        </p:txBody>
      </p:sp>
    </p:spTree>
    <p:extLst>
      <p:ext uri="{BB962C8B-B14F-4D97-AF65-F5344CB8AC3E}">
        <p14:creationId xmlns:p14="http://schemas.microsoft.com/office/powerpoint/2010/main" val="210301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p:nvPr/>
        </p:nvSpPr>
        <p:spPr>
          <a:xfrm>
            <a:off x="323528" y="815322"/>
            <a:ext cx="5333288" cy="2520280"/>
          </a:xfrm>
          <a:prstGeom prst="rect">
            <a:avLst/>
          </a:prstGeom>
          <a:blipFill>
            <a:blip r:embed="rId3" cstate="print"/>
            <a:stretch>
              <a:fillRect/>
            </a:stretch>
          </a:blipFill>
        </p:spPr>
        <p:txBody>
          <a:bodyPr wrap="square" lIns="0" tIns="0" rIns="0" bIns="0" rtlCol="0">
            <a:noAutofit/>
          </a:bodyPr>
          <a:lstStyle/>
          <a:p>
            <a:endParaRPr sz="1539"/>
          </a:p>
        </p:txBody>
      </p:sp>
      <p:sp>
        <p:nvSpPr>
          <p:cNvPr id="11" name="object 11"/>
          <p:cNvSpPr/>
          <p:nvPr/>
        </p:nvSpPr>
        <p:spPr>
          <a:xfrm>
            <a:off x="310614" y="3789040"/>
            <a:ext cx="5346202" cy="2520280"/>
          </a:xfrm>
          <a:prstGeom prst="rect">
            <a:avLst/>
          </a:prstGeom>
          <a:blipFill>
            <a:blip r:embed="rId4" cstate="print"/>
            <a:stretch>
              <a:fillRect/>
            </a:stretch>
          </a:blipFill>
        </p:spPr>
        <p:txBody>
          <a:bodyPr wrap="square" lIns="0" tIns="0" rIns="0" bIns="0" rtlCol="0">
            <a:noAutofit/>
          </a:bodyPr>
          <a:lstStyle/>
          <a:p>
            <a:endParaRPr sz="1539"/>
          </a:p>
        </p:txBody>
      </p:sp>
      <p:sp>
        <p:nvSpPr>
          <p:cNvPr id="6" name="object 6"/>
          <p:cNvSpPr txBox="1"/>
          <p:nvPr/>
        </p:nvSpPr>
        <p:spPr>
          <a:xfrm>
            <a:off x="2394132" y="6483277"/>
            <a:ext cx="1192077" cy="228149"/>
          </a:xfrm>
          <a:prstGeom prst="rect">
            <a:avLst/>
          </a:prstGeom>
        </p:spPr>
        <p:txBody>
          <a:bodyPr wrap="square" lIns="0" tIns="0" rIns="0" bIns="0" rtlCol="0">
            <a:noAutofit/>
          </a:bodyPr>
          <a:lstStyle/>
          <a:p>
            <a:pPr marL="10860">
              <a:lnSpc>
                <a:spcPts val="1791"/>
              </a:lnSpc>
              <a:spcBef>
                <a:spcPts val="89"/>
              </a:spcBef>
            </a:pPr>
            <a:r>
              <a:rPr sz="4000" spc="-16" baseline="2874" dirty="0">
                <a:latin typeface="Calibri"/>
                <a:cs typeface="Calibri"/>
              </a:rPr>
              <a:t>O</a:t>
            </a:r>
            <a:r>
              <a:rPr sz="4000" spc="8" baseline="2874" dirty="0">
                <a:latin typeface="Calibri"/>
                <a:cs typeface="Calibri"/>
              </a:rPr>
              <a:t>g</a:t>
            </a:r>
            <a:r>
              <a:rPr sz="4000" spc="-21" baseline="2874" dirty="0">
                <a:latin typeface="Calibri"/>
                <a:cs typeface="Calibri"/>
              </a:rPr>
              <a:t>g</a:t>
            </a:r>
            <a:r>
              <a:rPr sz="4000" spc="-12" baseline="2874" dirty="0">
                <a:latin typeface="Calibri"/>
                <a:cs typeface="Calibri"/>
              </a:rPr>
              <a:t>e</a:t>
            </a:r>
            <a:r>
              <a:rPr sz="4000" spc="-33" baseline="2874" dirty="0">
                <a:latin typeface="Calibri"/>
                <a:cs typeface="Calibri"/>
              </a:rPr>
              <a:t>t</a:t>
            </a:r>
            <a:r>
              <a:rPr sz="4000" spc="-8" baseline="2874" dirty="0">
                <a:latin typeface="Calibri"/>
                <a:cs typeface="Calibri"/>
              </a:rPr>
              <a:t>t</a:t>
            </a:r>
            <a:r>
              <a:rPr sz="4000" baseline="2874" dirty="0">
                <a:latin typeface="Calibri"/>
                <a:cs typeface="Calibri"/>
              </a:rPr>
              <a:t>i</a:t>
            </a:r>
            <a:endParaRPr sz="2000" dirty="0">
              <a:latin typeface="Calibri"/>
              <a:cs typeface="Calibri"/>
            </a:endParaRPr>
          </a:p>
        </p:txBody>
      </p:sp>
      <p:sp>
        <p:nvSpPr>
          <p:cNvPr id="5" name="object 5"/>
          <p:cNvSpPr txBox="1"/>
          <p:nvPr/>
        </p:nvSpPr>
        <p:spPr>
          <a:xfrm>
            <a:off x="2365722" y="3493252"/>
            <a:ext cx="1235985" cy="243662"/>
          </a:xfrm>
          <a:prstGeom prst="rect">
            <a:avLst/>
          </a:prstGeom>
        </p:spPr>
        <p:txBody>
          <a:bodyPr wrap="square" lIns="0" tIns="0" rIns="0" bIns="0" rtlCol="0">
            <a:noAutofit/>
          </a:bodyPr>
          <a:lstStyle/>
          <a:p>
            <a:pPr marL="10860">
              <a:lnSpc>
                <a:spcPts val="1791"/>
              </a:lnSpc>
              <a:spcBef>
                <a:spcPts val="89"/>
              </a:spcBef>
            </a:pPr>
            <a:r>
              <a:rPr sz="4000" spc="-16" baseline="2874" dirty="0">
                <a:latin typeface="Calibri"/>
                <a:cs typeface="Calibri"/>
              </a:rPr>
              <a:t>A</a:t>
            </a:r>
            <a:r>
              <a:rPr sz="4000" spc="-3" baseline="2874" dirty="0">
                <a:latin typeface="Calibri"/>
                <a:cs typeface="Calibri"/>
              </a:rPr>
              <a:t>li</a:t>
            </a:r>
            <a:r>
              <a:rPr sz="4000" spc="-16" baseline="2874" dirty="0">
                <a:latin typeface="Calibri"/>
                <a:cs typeface="Calibri"/>
              </a:rPr>
              <a:t>m</a:t>
            </a:r>
            <a:r>
              <a:rPr sz="4000" spc="-3" baseline="2874" dirty="0">
                <a:latin typeface="Calibri"/>
                <a:cs typeface="Calibri"/>
              </a:rPr>
              <a:t>e</a:t>
            </a:r>
            <a:r>
              <a:rPr sz="4000" spc="-21" baseline="2874" dirty="0">
                <a:latin typeface="Calibri"/>
                <a:cs typeface="Calibri"/>
              </a:rPr>
              <a:t>n</a:t>
            </a:r>
            <a:r>
              <a:rPr sz="4000" spc="-8" baseline="2874" dirty="0">
                <a:latin typeface="Calibri"/>
                <a:cs typeface="Calibri"/>
              </a:rPr>
              <a:t>t</a:t>
            </a:r>
            <a:r>
              <a:rPr sz="4000" baseline="2874" dirty="0">
                <a:latin typeface="Calibri"/>
                <a:cs typeface="Calibri"/>
              </a:rPr>
              <a:t>i</a:t>
            </a:r>
            <a:endParaRPr sz="1625" dirty="0">
              <a:latin typeface="Calibri"/>
              <a:cs typeface="Calibri"/>
            </a:endParaRPr>
          </a:p>
        </p:txBody>
      </p:sp>
      <p:pic>
        <p:nvPicPr>
          <p:cNvPr id="40" name="Immagine 39">
            <a:extLst>
              <a:ext uri="{FF2B5EF4-FFF2-40B4-BE49-F238E27FC236}">
                <a16:creationId xmlns:a16="http://schemas.microsoft.com/office/drawing/2014/main" id="{8BCCBAEB-BB7B-4F5A-A5A9-5730E0DC6C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3789040"/>
            <a:ext cx="3238516" cy="2520280"/>
          </a:xfrm>
          <a:prstGeom prst="rect">
            <a:avLst/>
          </a:prstGeom>
        </p:spPr>
      </p:pic>
      <p:sp>
        <p:nvSpPr>
          <p:cNvPr id="41" name="CasellaDiTesto 40">
            <a:extLst>
              <a:ext uri="{FF2B5EF4-FFF2-40B4-BE49-F238E27FC236}">
                <a16:creationId xmlns:a16="http://schemas.microsoft.com/office/drawing/2014/main" id="{78B315C0-426F-4454-ADEA-275E310E7069}"/>
              </a:ext>
            </a:extLst>
          </p:cNvPr>
          <p:cNvSpPr txBox="1"/>
          <p:nvPr/>
        </p:nvSpPr>
        <p:spPr>
          <a:xfrm>
            <a:off x="5924656" y="1164241"/>
            <a:ext cx="2880320" cy="2062103"/>
          </a:xfrm>
          <a:prstGeom prst="rect">
            <a:avLst/>
          </a:prstGeom>
          <a:noFill/>
        </p:spPr>
        <p:txBody>
          <a:bodyPr wrap="square" rtlCol="0">
            <a:spAutoFit/>
          </a:bodyPr>
          <a:lstStyle/>
          <a:p>
            <a:pPr algn="ctr"/>
            <a:r>
              <a:rPr lang="it-IT" sz="3200" b="1" dirty="0">
                <a:solidFill>
                  <a:srgbClr val="FF0000"/>
                </a:solidFill>
              </a:rPr>
              <a:t>Maggior rischio se in età inferiore a tre anni</a:t>
            </a:r>
          </a:p>
        </p:txBody>
      </p:sp>
      <p:sp>
        <p:nvSpPr>
          <p:cNvPr id="43" name="Titolo 1">
            <a:extLst>
              <a:ext uri="{FF2B5EF4-FFF2-40B4-BE49-F238E27FC236}">
                <a16:creationId xmlns:a16="http://schemas.microsoft.com/office/drawing/2014/main" id="{EBE695BD-12B8-45CA-BA08-41D67A0C8D29}"/>
              </a:ext>
            </a:extLst>
          </p:cNvPr>
          <p:cNvSpPr txBox="1">
            <a:spLocks/>
          </p:cNvSpPr>
          <p:nvPr/>
        </p:nvSpPr>
        <p:spPr>
          <a:xfrm>
            <a:off x="750404" y="123443"/>
            <a:ext cx="7643192" cy="1143000"/>
          </a:xfrm>
          <a:prstGeom prst="rect">
            <a:avLst/>
          </a:prstGeom>
        </p:spPr>
        <p:txBody>
          <a:bodyPr>
            <a:normAutofit fontScale="975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it-IT" sz="3200" dirty="0"/>
              <a:t>Soffocamento da corpo Estraneo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476672"/>
            <a:ext cx="7211144" cy="1584176"/>
          </a:xfrm>
        </p:spPr>
        <p:txBody>
          <a:bodyPr>
            <a:normAutofit fontScale="90000"/>
          </a:bodyPr>
          <a:lstStyle/>
          <a:p>
            <a:r>
              <a:rPr lang="it-IT" dirty="0"/>
              <a:t>La presenza di fratellini maggiori aumenta il rischio di soffocamento</a:t>
            </a:r>
          </a:p>
        </p:txBody>
      </p:sp>
      <p:pic>
        <p:nvPicPr>
          <p:cNvPr id="4" name="Segnaposto contenuto 3" descr="http://www.pianetamamma.it/pictures/20130603/primogeniti-piu-intelligenti.jpeg"/>
          <p:cNvPicPr>
            <a:picLocks noGrp="1"/>
          </p:cNvPicPr>
          <p:nvPr>
            <p:ph idx="1"/>
          </p:nvPr>
        </p:nvPicPr>
        <p:blipFill>
          <a:blip r:embed="rId3" cstate="print"/>
          <a:srcRect/>
          <a:stretch>
            <a:fillRect/>
          </a:stretch>
        </p:blipFill>
        <p:spPr bwMode="auto">
          <a:xfrm>
            <a:off x="251520" y="2348880"/>
            <a:ext cx="5400600" cy="4032448"/>
          </a:xfrm>
          <a:prstGeom prst="rect">
            <a:avLst/>
          </a:prstGeom>
          <a:noFill/>
          <a:ln w="9525">
            <a:noFill/>
            <a:miter lim="800000"/>
            <a:headEnd/>
            <a:tailEnd/>
          </a:ln>
        </p:spPr>
      </p:pic>
      <p:pic>
        <p:nvPicPr>
          <p:cNvPr id="6" name="Immagine 5"/>
          <p:cNvPicPr/>
          <p:nvPr/>
        </p:nvPicPr>
        <p:blipFill>
          <a:blip r:embed="rId4" cstate="print"/>
          <a:srcRect/>
          <a:stretch>
            <a:fillRect/>
          </a:stretch>
        </p:blipFill>
        <p:spPr bwMode="auto">
          <a:xfrm>
            <a:off x="6084168" y="2348880"/>
            <a:ext cx="2579896" cy="40324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274638"/>
            <a:ext cx="7211144" cy="1143000"/>
          </a:xfrm>
        </p:spPr>
        <p:txBody>
          <a:bodyPr>
            <a:normAutofit fontScale="90000"/>
          </a:bodyPr>
          <a:lstStyle/>
          <a:p>
            <a:r>
              <a:rPr lang="it-IT" dirty="0"/>
              <a:t>Sindrome da Bambino scosso</a:t>
            </a:r>
          </a:p>
        </p:txBody>
      </p:sp>
      <p:pic>
        <p:nvPicPr>
          <p:cNvPr id="5" name="Segnaposto contenuto 4" descr="http://www.rimedio-naturale.it/wp-content/uploads/2015/12/sindrome-del-bambino-scosso.jpg"/>
          <p:cNvPicPr>
            <a:picLocks noGrp="1"/>
          </p:cNvPicPr>
          <p:nvPr>
            <p:ph idx="1"/>
          </p:nvPr>
        </p:nvPicPr>
        <p:blipFill>
          <a:blip r:embed="rId3" cstate="print"/>
          <a:srcRect/>
          <a:stretch>
            <a:fillRect/>
          </a:stretch>
        </p:blipFill>
        <p:spPr bwMode="auto">
          <a:xfrm>
            <a:off x="611560" y="1916832"/>
            <a:ext cx="4464496" cy="2304256"/>
          </a:xfrm>
          <a:prstGeom prst="rect">
            <a:avLst/>
          </a:prstGeom>
          <a:noFill/>
          <a:ln w="9525">
            <a:noFill/>
            <a:miter lim="800000"/>
            <a:headEnd/>
            <a:tailEnd/>
          </a:ln>
        </p:spPr>
      </p:pic>
      <p:pic>
        <p:nvPicPr>
          <p:cNvPr id="6" name="Immagine 5"/>
          <p:cNvPicPr/>
          <p:nvPr/>
        </p:nvPicPr>
        <p:blipFill>
          <a:blip r:embed="rId4" cstate="print"/>
          <a:srcRect/>
          <a:stretch>
            <a:fillRect/>
          </a:stretch>
        </p:blipFill>
        <p:spPr bwMode="auto">
          <a:xfrm>
            <a:off x="5868144" y="1916832"/>
            <a:ext cx="3065785" cy="4437112"/>
          </a:xfrm>
          <a:prstGeom prst="rect">
            <a:avLst/>
          </a:prstGeom>
          <a:noFill/>
          <a:ln w="9525">
            <a:noFill/>
            <a:miter lim="800000"/>
            <a:headEnd/>
            <a:tailEnd/>
          </a:ln>
        </p:spPr>
      </p:pic>
      <p:sp>
        <p:nvSpPr>
          <p:cNvPr id="7" name="CasellaDiTesto 6"/>
          <p:cNvSpPr txBox="1"/>
          <p:nvPr/>
        </p:nvSpPr>
        <p:spPr>
          <a:xfrm>
            <a:off x="323528" y="4581128"/>
            <a:ext cx="518457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3200" b="1" dirty="0">
                <a:solidFill>
                  <a:srgbClr val="FF0000"/>
                </a:solidFill>
              </a:rPr>
              <a:t>Scuotimento del neonato :</a:t>
            </a:r>
          </a:p>
          <a:p>
            <a:r>
              <a:rPr lang="it-IT" sz="2400" b="1" dirty="0">
                <a:solidFill>
                  <a:schemeClr val="bg1"/>
                </a:solidFill>
              </a:rPr>
              <a:t>50% dei casi: disabilità permanente</a:t>
            </a:r>
          </a:p>
          <a:p>
            <a:r>
              <a:rPr lang="it-IT" sz="2400" b="1" dirty="0">
                <a:solidFill>
                  <a:schemeClr val="bg1"/>
                </a:solidFill>
              </a:rPr>
              <a:t>30% dei casi: Morte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274638"/>
            <a:ext cx="7211144" cy="1143000"/>
          </a:xfrm>
        </p:spPr>
        <p:txBody>
          <a:bodyPr/>
          <a:lstStyle/>
          <a:p>
            <a:r>
              <a:rPr lang="it-IT" dirty="0"/>
              <a:t>Disostruzione Pediatrica</a:t>
            </a:r>
          </a:p>
        </p:txBody>
      </p:sp>
      <p:pic>
        <p:nvPicPr>
          <p:cNvPr id="5" name="Segnaposto contenuto 6" descr="C:\Users\Marcel\AppData\Local\Microsoft\Windows\Temporary Internet Files\Content.Word\IMG_531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556792"/>
            <a:ext cx="4536504" cy="480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Soffocamento da cibo</a:t>
            </a:r>
          </a:p>
        </p:txBody>
      </p:sp>
      <p:sp>
        <p:nvSpPr>
          <p:cNvPr id="5" name="CasellaDiTesto 4"/>
          <p:cNvSpPr txBox="1"/>
          <p:nvPr/>
        </p:nvSpPr>
        <p:spPr>
          <a:xfrm>
            <a:off x="323528" y="1772816"/>
            <a:ext cx="864096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dirty="0"/>
              <a:t> </a:t>
            </a:r>
            <a:r>
              <a:rPr lang="it-IT" sz="3200" b="1" dirty="0">
                <a:solidFill>
                  <a:srgbClr val="FF0000"/>
                </a:solidFill>
              </a:rPr>
              <a:t>Maggior rischio se in età inferiore ai tre anni</a:t>
            </a:r>
          </a:p>
        </p:txBody>
      </p:sp>
      <p:pic>
        <p:nvPicPr>
          <p:cNvPr id="6" name="Immagine 5" descr="http://mammaoggi.it/wp-content/uploads/2012/11/svezzamento1.jpg"/>
          <p:cNvPicPr/>
          <p:nvPr/>
        </p:nvPicPr>
        <p:blipFill>
          <a:blip r:embed="rId2" cstate="print"/>
          <a:srcRect/>
          <a:stretch>
            <a:fillRect/>
          </a:stretch>
        </p:blipFill>
        <p:spPr bwMode="auto">
          <a:xfrm>
            <a:off x="395536" y="2564904"/>
            <a:ext cx="4320480" cy="3999089"/>
          </a:xfrm>
          <a:prstGeom prst="rect">
            <a:avLst/>
          </a:prstGeom>
          <a:noFill/>
          <a:ln w="9525">
            <a:noFill/>
            <a:miter lim="800000"/>
            <a:headEnd/>
            <a:tailEnd/>
          </a:ln>
        </p:spPr>
      </p:pic>
      <p:sp>
        <p:nvSpPr>
          <p:cNvPr id="7" name="CasellaDiTesto 6"/>
          <p:cNvSpPr txBox="1"/>
          <p:nvPr/>
        </p:nvSpPr>
        <p:spPr>
          <a:xfrm>
            <a:off x="5004048" y="2924944"/>
            <a:ext cx="3888432"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3200" b="1" dirty="0"/>
              <a:t>L’alimentazione dei fratelli Maggiori è inadatta e incuriosisce i più piccoli che cercano di emularli </a:t>
            </a:r>
            <a:r>
              <a:rPr lang="it-IT" sz="3200" b="1" dirty="0" err="1"/>
              <a:t>……</a:t>
            </a:r>
            <a:endParaRPr lang="it-IT"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ppt_w*0.7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Immagine 4"/>
          <p:cNvPicPr/>
          <p:nvPr/>
        </p:nvPicPr>
        <p:blipFill>
          <a:blip r:embed="rId2" cstate="print"/>
          <a:srcRect/>
          <a:stretch>
            <a:fillRect/>
          </a:stretch>
        </p:blipFill>
        <p:spPr bwMode="auto">
          <a:xfrm>
            <a:off x="899592" y="1988840"/>
            <a:ext cx="7488832" cy="4261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274638"/>
            <a:ext cx="7283152" cy="1143000"/>
          </a:xfrm>
        </p:spPr>
        <p:txBody>
          <a:bodyPr>
            <a:normAutofit fontScale="90000"/>
          </a:bodyPr>
          <a:lstStyle/>
          <a:p>
            <a:r>
              <a:rPr lang="it-IT" dirty="0"/>
              <a:t>Disostruzione nel lattante da 0 a 12 mesi</a:t>
            </a:r>
          </a:p>
        </p:txBody>
      </p:sp>
      <p:sp>
        <p:nvSpPr>
          <p:cNvPr id="4" name="CasellaDiTesto 3"/>
          <p:cNvSpPr txBox="1"/>
          <p:nvPr/>
        </p:nvSpPr>
        <p:spPr>
          <a:xfrm>
            <a:off x="0" y="1700808"/>
            <a:ext cx="9144000" cy="523220"/>
          </a:xfrm>
          <a:prstGeom prst="rect">
            <a:avLst/>
          </a:prstGeom>
          <a:noFill/>
        </p:spPr>
        <p:txBody>
          <a:bodyPr wrap="square" rtlCol="0">
            <a:spAutoFit/>
          </a:bodyPr>
          <a:lstStyle/>
          <a:p>
            <a:pPr algn="ctr"/>
            <a:r>
              <a:rPr lang="it-IT" sz="2800" b="1" dirty="0">
                <a:solidFill>
                  <a:schemeClr val="bg1"/>
                </a:solidFill>
              </a:rPr>
              <a:t>Manovre di disostruzione da corpo estraneo</a:t>
            </a:r>
          </a:p>
        </p:txBody>
      </p:sp>
      <p:sp>
        <p:nvSpPr>
          <p:cNvPr id="5" name="CasellaDiTesto 4"/>
          <p:cNvSpPr txBox="1"/>
          <p:nvPr/>
        </p:nvSpPr>
        <p:spPr>
          <a:xfrm>
            <a:off x="323528" y="2492896"/>
            <a:ext cx="6120680" cy="461665"/>
          </a:xfrm>
          <a:prstGeom prst="rect">
            <a:avLst/>
          </a:prstGeom>
          <a:noFill/>
        </p:spPr>
        <p:txBody>
          <a:bodyPr wrap="square" rtlCol="0">
            <a:spAutoFit/>
          </a:bodyPr>
          <a:lstStyle/>
          <a:p>
            <a:r>
              <a:rPr lang="it-IT" sz="2400" b="1" dirty="0"/>
              <a:t>Ostruzione parziale :</a:t>
            </a:r>
          </a:p>
        </p:txBody>
      </p:sp>
      <p:sp>
        <p:nvSpPr>
          <p:cNvPr id="6" name="CasellaDiTesto 5"/>
          <p:cNvSpPr txBox="1"/>
          <p:nvPr/>
        </p:nvSpPr>
        <p:spPr>
          <a:xfrm>
            <a:off x="395536" y="3212976"/>
            <a:ext cx="6480720" cy="769441"/>
          </a:xfrm>
          <a:prstGeom prst="rect">
            <a:avLst/>
          </a:prstGeom>
          <a:noFill/>
        </p:spPr>
        <p:txBody>
          <a:bodyPr wrap="square" rtlCol="0">
            <a:spAutoFit/>
          </a:bodyPr>
          <a:lstStyle/>
          <a:p>
            <a:pPr>
              <a:buFont typeface="Wingdings" pitchFamily="2" charset="2"/>
              <a:buChar char="Ø"/>
            </a:pPr>
            <a:r>
              <a:rPr lang="it-IT" sz="2400" b="1" dirty="0">
                <a:solidFill>
                  <a:schemeClr val="bg1"/>
                </a:solidFill>
              </a:rPr>
              <a:t>La vittima tossisce e può respirare</a:t>
            </a:r>
          </a:p>
          <a:p>
            <a:pPr>
              <a:buFont typeface="Wingdings" pitchFamily="2" charset="2"/>
              <a:buChar char="ü"/>
            </a:pPr>
            <a:r>
              <a:rPr lang="it-IT" sz="2000" b="1" dirty="0"/>
              <a:t>Non eseguire alcuna manovra</a:t>
            </a:r>
          </a:p>
        </p:txBody>
      </p:sp>
      <p:sp>
        <p:nvSpPr>
          <p:cNvPr id="7" name="CasellaDiTesto 6"/>
          <p:cNvSpPr txBox="1"/>
          <p:nvPr/>
        </p:nvSpPr>
        <p:spPr>
          <a:xfrm>
            <a:off x="395536" y="4221088"/>
            <a:ext cx="7776864" cy="461665"/>
          </a:xfrm>
          <a:prstGeom prst="rect">
            <a:avLst/>
          </a:prstGeom>
          <a:noFill/>
        </p:spPr>
        <p:txBody>
          <a:bodyPr wrap="square" rtlCol="0">
            <a:spAutoFit/>
          </a:bodyPr>
          <a:lstStyle/>
          <a:p>
            <a:r>
              <a:rPr lang="it-IT" sz="2400" b="1" dirty="0"/>
              <a:t>Ostruzione totale :</a:t>
            </a:r>
          </a:p>
        </p:txBody>
      </p:sp>
      <p:sp>
        <p:nvSpPr>
          <p:cNvPr id="8" name="CasellaDiTesto 7"/>
          <p:cNvSpPr txBox="1"/>
          <p:nvPr/>
        </p:nvSpPr>
        <p:spPr>
          <a:xfrm>
            <a:off x="395536" y="4725144"/>
            <a:ext cx="8748464" cy="1077218"/>
          </a:xfrm>
          <a:prstGeom prst="rect">
            <a:avLst/>
          </a:prstGeom>
          <a:noFill/>
        </p:spPr>
        <p:txBody>
          <a:bodyPr wrap="square" rtlCol="0">
            <a:spAutoFit/>
          </a:bodyPr>
          <a:lstStyle/>
          <a:p>
            <a:pPr>
              <a:buFont typeface="Wingdings" pitchFamily="2" charset="2"/>
              <a:buChar char="Ø"/>
            </a:pPr>
            <a:r>
              <a:rPr lang="it-IT" sz="2400" b="1" dirty="0">
                <a:solidFill>
                  <a:schemeClr val="bg1"/>
                </a:solidFill>
              </a:rPr>
              <a:t>La vittima non piange e non riesce a respirare;</a:t>
            </a:r>
          </a:p>
          <a:p>
            <a:pPr>
              <a:buFont typeface="Wingdings" pitchFamily="2" charset="2"/>
              <a:buChar char="ü"/>
            </a:pPr>
            <a:r>
              <a:rPr lang="it-IT" sz="2000" b="1" dirty="0"/>
              <a:t>Fare allertare il 112</a:t>
            </a:r>
          </a:p>
          <a:p>
            <a:pPr>
              <a:buFont typeface="Wingdings" pitchFamily="2" charset="2"/>
              <a:buChar char="ü"/>
            </a:pPr>
            <a:r>
              <a:rPr lang="it-IT" sz="2000" b="1" dirty="0"/>
              <a:t>Eseguire 5 pacche interscapolari, alternate a 5 compressioni toraciche</a:t>
            </a:r>
          </a:p>
        </p:txBody>
      </p:sp>
      <p:pic>
        <p:nvPicPr>
          <p:cNvPr id="74754" name="Picture 2"/>
          <p:cNvPicPr>
            <a:picLocks noChangeAspect="1" noChangeArrowheads="1"/>
          </p:cNvPicPr>
          <p:nvPr/>
        </p:nvPicPr>
        <p:blipFill>
          <a:blip r:embed="rId2" cstate="print"/>
          <a:srcRect/>
          <a:stretch>
            <a:fillRect/>
          </a:stretch>
        </p:blipFill>
        <p:spPr bwMode="auto">
          <a:xfrm>
            <a:off x="5652120" y="2348880"/>
            <a:ext cx="3111479" cy="23134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274638"/>
            <a:ext cx="7283152" cy="1143000"/>
          </a:xfrm>
        </p:spPr>
        <p:txBody>
          <a:bodyPr/>
          <a:lstStyle/>
          <a:p>
            <a:r>
              <a:rPr lang="it-IT" dirty="0"/>
              <a:t>Disostruzione nel lattante</a:t>
            </a:r>
          </a:p>
        </p:txBody>
      </p:sp>
      <p:pic>
        <p:nvPicPr>
          <p:cNvPr id="4" name="Immagine 3"/>
          <p:cNvPicPr/>
          <p:nvPr/>
        </p:nvPicPr>
        <p:blipFill>
          <a:blip r:embed="rId2" cstate="print"/>
          <a:srcRect/>
          <a:stretch>
            <a:fillRect/>
          </a:stretch>
        </p:blipFill>
        <p:spPr bwMode="auto">
          <a:xfrm flipH="1">
            <a:off x="683568" y="1700809"/>
            <a:ext cx="2880320" cy="3600400"/>
          </a:xfrm>
          <a:prstGeom prst="rect">
            <a:avLst/>
          </a:prstGeom>
          <a:noFill/>
          <a:ln w="9525">
            <a:noFill/>
            <a:miter lim="800000"/>
            <a:headEnd/>
            <a:tailEnd/>
          </a:ln>
        </p:spPr>
      </p:pic>
      <p:pic>
        <p:nvPicPr>
          <p:cNvPr id="5" name="Immagine 4"/>
          <p:cNvPicPr/>
          <p:nvPr/>
        </p:nvPicPr>
        <p:blipFill>
          <a:blip r:embed="rId3" cstate="print"/>
          <a:srcRect/>
          <a:stretch>
            <a:fillRect/>
          </a:stretch>
        </p:blipFill>
        <p:spPr bwMode="auto">
          <a:xfrm>
            <a:off x="5364088" y="1700808"/>
            <a:ext cx="2880320" cy="3600400"/>
          </a:xfrm>
          <a:prstGeom prst="rect">
            <a:avLst/>
          </a:prstGeom>
          <a:noFill/>
          <a:ln w="9525">
            <a:noFill/>
            <a:miter lim="800000"/>
            <a:headEnd/>
            <a:tailEnd/>
          </a:ln>
        </p:spPr>
      </p:pic>
      <p:sp>
        <p:nvSpPr>
          <p:cNvPr id="6" name="CasellaDiTesto 5"/>
          <p:cNvSpPr txBox="1"/>
          <p:nvPr/>
        </p:nvSpPr>
        <p:spPr>
          <a:xfrm>
            <a:off x="539552" y="5589240"/>
            <a:ext cx="3096344" cy="954107"/>
          </a:xfrm>
          <a:prstGeom prst="rect">
            <a:avLst/>
          </a:prstGeom>
          <a:noFill/>
        </p:spPr>
        <p:txBody>
          <a:bodyPr wrap="square" rtlCol="0">
            <a:spAutoFit/>
          </a:bodyPr>
          <a:lstStyle/>
          <a:p>
            <a:pPr algn="ctr"/>
            <a:r>
              <a:rPr lang="it-IT" sz="2800" dirty="0"/>
              <a:t>5 pacche</a:t>
            </a:r>
          </a:p>
          <a:p>
            <a:pPr algn="ctr"/>
            <a:r>
              <a:rPr lang="it-IT" sz="2800" dirty="0"/>
              <a:t> interscapolari</a:t>
            </a:r>
          </a:p>
        </p:txBody>
      </p:sp>
      <p:sp>
        <p:nvSpPr>
          <p:cNvPr id="7" name="Freccia a destra 6"/>
          <p:cNvSpPr/>
          <p:nvPr/>
        </p:nvSpPr>
        <p:spPr>
          <a:xfrm>
            <a:off x="3635896" y="3645024"/>
            <a:ext cx="12664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5292080" y="5517232"/>
            <a:ext cx="3096344" cy="954107"/>
          </a:xfrm>
          <a:prstGeom prst="rect">
            <a:avLst/>
          </a:prstGeom>
          <a:noFill/>
        </p:spPr>
        <p:txBody>
          <a:bodyPr wrap="square" rtlCol="0">
            <a:spAutoFit/>
          </a:bodyPr>
          <a:lstStyle/>
          <a:p>
            <a:pPr algn="ctr"/>
            <a:r>
              <a:rPr lang="it-IT" sz="2800" dirty="0"/>
              <a:t>5 compressioni toraciche</a:t>
            </a:r>
          </a:p>
        </p:txBody>
      </p:sp>
      <p:sp>
        <p:nvSpPr>
          <p:cNvPr id="10" name="Freccia a destra 9"/>
          <p:cNvSpPr/>
          <p:nvPr/>
        </p:nvSpPr>
        <p:spPr>
          <a:xfrm rot="10800000">
            <a:off x="3851920" y="2636912"/>
            <a:ext cx="12664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p:nvPr/>
        </p:nvPicPr>
        <p:blipFill>
          <a:blip r:embed="rId4" cstate="print"/>
          <a:srcRect/>
          <a:stretch>
            <a:fillRect/>
          </a:stretch>
        </p:blipFill>
        <p:spPr bwMode="auto">
          <a:xfrm>
            <a:off x="2843808" y="1988840"/>
            <a:ext cx="3111500" cy="3084195"/>
          </a:xfrm>
          <a:prstGeom prst="rect">
            <a:avLst/>
          </a:prstGeom>
          <a:noFill/>
          <a:ln w="9525">
            <a:noFill/>
            <a:miter lim="800000"/>
            <a:headEnd/>
            <a:tailEnd/>
          </a:ln>
        </p:spPr>
      </p:pic>
      <p:pic>
        <p:nvPicPr>
          <p:cNvPr id="58370" name="Picture 2"/>
          <p:cNvPicPr>
            <a:picLocks noChangeAspect="1" noChangeArrowheads="1"/>
          </p:cNvPicPr>
          <p:nvPr/>
        </p:nvPicPr>
        <p:blipFill>
          <a:blip r:embed="rId5" cstate="print"/>
          <a:srcRect/>
          <a:stretch>
            <a:fillRect/>
          </a:stretch>
        </p:blipFill>
        <p:spPr bwMode="auto">
          <a:xfrm>
            <a:off x="2411760" y="1556792"/>
            <a:ext cx="4104456" cy="45247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53"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7"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8370"/>
                                        </p:tgtEl>
                                        <p:attrNameLst>
                                          <p:attrName>style.visibility</p:attrName>
                                        </p:attrNameLst>
                                      </p:cBhvr>
                                      <p:to>
                                        <p:strVal val="visible"/>
                                      </p:to>
                                    </p:set>
                                    <p:animEffect transition="in" filter="wipe(down)">
                                      <p:cBhvr>
                                        <p:cTn id="55"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 CHI E’ RIVOLTO</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06500" y="1731962"/>
            <a:ext cx="673100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91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BLS Lattante</a:t>
            </a:r>
          </a:p>
        </p:txBody>
      </p:sp>
      <p:pic>
        <p:nvPicPr>
          <p:cNvPr id="3" name="Picture 2"/>
          <p:cNvPicPr>
            <a:picLocks noChangeAspect="1" noChangeArrowheads="1"/>
          </p:cNvPicPr>
          <p:nvPr/>
        </p:nvPicPr>
        <p:blipFill>
          <a:blip r:embed="rId2" cstate="print"/>
          <a:srcRect/>
          <a:stretch>
            <a:fillRect/>
          </a:stretch>
        </p:blipFill>
        <p:spPr bwMode="auto">
          <a:xfrm>
            <a:off x="2195736" y="1916832"/>
            <a:ext cx="4526020" cy="4169755"/>
          </a:xfrm>
          <a:prstGeom prst="rect">
            <a:avLst/>
          </a:prstGeom>
          <a:noFill/>
          <a:ln w="9525" algn="in">
            <a:solidFill>
              <a:srgbClr val="3399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BLS Lattante</a:t>
            </a:r>
            <a:endParaRPr lang="it-IT" dirty="0"/>
          </a:p>
        </p:txBody>
      </p:sp>
      <p:sp>
        <p:nvSpPr>
          <p:cNvPr id="4" name="CasellaDiTesto 3"/>
          <p:cNvSpPr txBox="1"/>
          <p:nvPr/>
        </p:nvSpPr>
        <p:spPr>
          <a:xfrm>
            <a:off x="1547664" y="1412776"/>
            <a:ext cx="7200800" cy="584775"/>
          </a:xfrm>
          <a:prstGeom prst="rect">
            <a:avLst/>
          </a:prstGeom>
          <a:noFill/>
        </p:spPr>
        <p:txBody>
          <a:bodyPr wrap="square" rtlCol="0">
            <a:spAutoFit/>
          </a:bodyPr>
          <a:lstStyle/>
          <a:p>
            <a:r>
              <a:rPr lang="it-IT" sz="3200" b="1" dirty="0">
                <a:solidFill>
                  <a:schemeClr val="bg1"/>
                </a:solidFill>
              </a:rPr>
              <a:t>Se il lattante diventa incosciente</a:t>
            </a:r>
          </a:p>
        </p:txBody>
      </p:sp>
      <p:sp>
        <p:nvSpPr>
          <p:cNvPr id="5" name="Rettangolo arrotondato 4"/>
          <p:cNvSpPr/>
          <p:nvPr/>
        </p:nvSpPr>
        <p:spPr>
          <a:xfrm>
            <a:off x="4716016" y="2276872"/>
            <a:ext cx="4176464" cy="864096"/>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it-IT" sz="3200" b="1" dirty="0"/>
              <a:t>Attivare il Soccorso</a:t>
            </a:r>
          </a:p>
        </p:txBody>
      </p:sp>
      <p:pic>
        <p:nvPicPr>
          <p:cNvPr id="6" name="Picture 4" descr="https://pbs.twimg.com/profile_images/1545244097/112Twitter.jpg"/>
          <p:cNvPicPr>
            <a:picLocks noChangeAspect="1" noChangeArrowheads="1"/>
          </p:cNvPicPr>
          <p:nvPr/>
        </p:nvPicPr>
        <p:blipFill>
          <a:blip r:embed="rId2" cstate="print"/>
          <a:srcRect/>
          <a:stretch>
            <a:fillRect/>
          </a:stretch>
        </p:blipFill>
        <p:spPr bwMode="auto">
          <a:xfrm>
            <a:off x="1403648" y="2204864"/>
            <a:ext cx="1677499" cy="1872208"/>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4788024" y="3507044"/>
            <a:ext cx="4108095" cy="2226212"/>
          </a:xfrm>
          <a:prstGeom prst="rect">
            <a:avLst/>
          </a:prstGeom>
          <a:noFill/>
          <a:ln w="9525" algn="in">
            <a:solidFill>
              <a:srgbClr val="66CCFF"/>
            </a:solidFill>
            <a:miter lim="800000"/>
            <a:headEnd/>
            <a:tailEnd/>
          </a:ln>
          <a:effectLst/>
        </p:spPr>
      </p:pic>
      <p:sp>
        <p:nvSpPr>
          <p:cNvPr id="9" name="CasellaDiTesto 8"/>
          <p:cNvSpPr txBox="1"/>
          <p:nvPr/>
        </p:nvSpPr>
        <p:spPr>
          <a:xfrm>
            <a:off x="251520" y="4293096"/>
            <a:ext cx="4320480" cy="2304256"/>
          </a:xfrm>
          <a:prstGeom prst="rect">
            <a:avLst/>
          </a:prstGeom>
          <a:noFill/>
        </p:spPr>
        <p:txBody>
          <a:bodyPr wrap="square" rtlCol="0">
            <a:spAutoFit/>
          </a:bodyPr>
          <a:lstStyle/>
          <a:p>
            <a:pPr algn="ctr"/>
            <a:r>
              <a:rPr lang="it-IT" sz="2400" b="1" dirty="0">
                <a:solidFill>
                  <a:schemeClr val="bg1"/>
                </a:solidFill>
              </a:rPr>
              <a:t>Se nessuno risponde e non si è in grado di chiamare il 112 :</a:t>
            </a:r>
          </a:p>
          <a:p>
            <a:pPr algn="ctr"/>
            <a:endParaRPr lang="it-IT" sz="2400" b="1" dirty="0">
              <a:solidFill>
                <a:srgbClr val="FF0000"/>
              </a:solidFill>
            </a:endParaRPr>
          </a:p>
          <a:p>
            <a:pPr algn="ctr"/>
            <a:r>
              <a:rPr lang="it-IT" sz="2400" b="1" dirty="0">
                <a:solidFill>
                  <a:srgbClr val="FF0000"/>
                </a:solidFill>
              </a:rPr>
              <a:t>Iniziare  la RCP per 2 minuti prima di chiamare personalmente il 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274638"/>
            <a:ext cx="7211144" cy="1143000"/>
          </a:xfrm>
        </p:spPr>
        <p:txBody>
          <a:bodyPr>
            <a:normAutofit fontScale="90000"/>
          </a:bodyPr>
          <a:lstStyle/>
          <a:p>
            <a:r>
              <a:rPr lang="it-IT" dirty="0"/>
              <a:t>Disostruzione del Bambino</a:t>
            </a:r>
            <a:br>
              <a:rPr lang="it-IT" dirty="0"/>
            </a:br>
            <a:r>
              <a:rPr lang="it-IT" dirty="0"/>
              <a:t>oltre il 12 mesi di età </a:t>
            </a:r>
          </a:p>
        </p:txBody>
      </p:sp>
      <p:sp>
        <p:nvSpPr>
          <p:cNvPr id="4" name="CasellaDiTesto 3"/>
          <p:cNvSpPr txBox="1"/>
          <p:nvPr/>
        </p:nvSpPr>
        <p:spPr>
          <a:xfrm>
            <a:off x="1547664" y="1340768"/>
            <a:ext cx="7596336" cy="523220"/>
          </a:xfrm>
          <a:prstGeom prst="rect">
            <a:avLst/>
          </a:prstGeom>
          <a:noFill/>
        </p:spPr>
        <p:txBody>
          <a:bodyPr wrap="square" rtlCol="0">
            <a:spAutoFit/>
          </a:bodyPr>
          <a:lstStyle/>
          <a:p>
            <a:r>
              <a:rPr lang="it-IT" sz="2800" b="1" dirty="0">
                <a:solidFill>
                  <a:schemeClr val="bg1"/>
                </a:solidFill>
              </a:rPr>
              <a:t>Manovre di disostruzione da corpo estraneo</a:t>
            </a:r>
          </a:p>
        </p:txBody>
      </p:sp>
      <p:sp>
        <p:nvSpPr>
          <p:cNvPr id="5" name="CasellaDiTesto 4"/>
          <p:cNvSpPr txBox="1"/>
          <p:nvPr/>
        </p:nvSpPr>
        <p:spPr>
          <a:xfrm>
            <a:off x="395536" y="2204864"/>
            <a:ext cx="4248472" cy="1323439"/>
          </a:xfrm>
          <a:prstGeom prst="rect">
            <a:avLst/>
          </a:prstGeom>
          <a:noFill/>
        </p:spPr>
        <p:txBody>
          <a:bodyPr wrap="square" rtlCol="0">
            <a:spAutoFit/>
          </a:bodyPr>
          <a:lstStyle/>
          <a:p>
            <a:r>
              <a:rPr lang="it-IT" sz="2800" b="1" dirty="0">
                <a:solidFill>
                  <a:schemeClr val="bg1"/>
                </a:solidFill>
              </a:rPr>
              <a:t>Ostruzione</a:t>
            </a:r>
            <a:r>
              <a:rPr lang="it-IT" sz="2800" dirty="0">
                <a:solidFill>
                  <a:schemeClr val="bg1"/>
                </a:solidFill>
              </a:rPr>
              <a:t>  </a:t>
            </a:r>
            <a:r>
              <a:rPr lang="it-IT" sz="2800" b="1" dirty="0">
                <a:solidFill>
                  <a:schemeClr val="bg1"/>
                </a:solidFill>
              </a:rPr>
              <a:t>parziale </a:t>
            </a:r>
          </a:p>
          <a:p>
            <a:r>
              <a:rPr lang="it-IT" sz="2400" dirty="0"/>
              <a:t> </a:t>
            </a:r>
            <a:r>
              <a:rPr lang="it-IT" sz="2000" b="1" dirty="0"/>
              <a:t>La vittima parla e può respirare</a:t>
            </a:r>
          </a:p>
          <a:p>
            <a:r>
              <a:rPr lang="it-IT" sz="2800" b="1" dirty="0">
                <a:solidFill>
                  <a:srgbClr val="FF0000"/>
                </a:solidFill>
              </a:rPr>
              <a:t>Incoraggiarlo a tossire</a:t>
            </a:r>
          </a:p>
        </p:txBody>
      </p:sp>
      <p:sp>
        <p:nvSpPr>
          <p:cNvPr id="6" name="CasellaDiTesto 5"/>
          <p:cNvSpPr txBox="1"/>
          <p:nvPr/>
        </p:nvSpPr>
        <p:spPr>
          <a:xfrm>
            <a:off x="395536" y="4149080"/>
            <a:ext cx="7560840" cy="2308324"/>
          </a:xfrm>
          <a:prstGeom prst="rect">
            <a:avLst/>
          </a:prstGeom>
          <a:noFill/>
        </p:spPr>
        <p:txBody>
          <a:bodyPr wrap="square" rtlCol="0">
            <a:spAutoFit/>
          </a:bodyPr>
          <a:lstStyle/>
          <a:p>
            <a:r>
              <a:rPr lang="it-IT" sz="2800" b="1" dirty="0">
                <a:solidFill>
                  <a:schemeClr val="bg1"/>
                </a:solidFill>
              </a:rPr>
              <a:t>Ostruzione Totale</a:t>
            </a:r>
          </a:p>
          <a:p>
            <a:r>
              <a:rPr lang="it-IT" sz="2000" b="1" dirty="0"/>
              <a:t>La vittima non parla e non riesce a respirare</a:t>
            </a:r>
          </a:p>
          <a:p>
            <a:r>
              <a:rPr lang="it-IT" sz="2400" b="1" dirty="0">
                <a:solidFill>
                  <a:srgbClr val="FF0000"/>
                </a:solidFill>
              </a:rPr>
              <a:t>Eseguire la spinta addominale - Manovra di </a:t>
            </a:r>
            <a:r>
              <a:rPr lang="it-IT" sz="2400" b="1" dirty="0" err="1">
                <a:solidFill>
                  <a:srgbClr val="FF0000"/>
                </a:solidFill>
              </a:rPr>
              <a:t>Hemlich</a:t>
            </a:r>
            <a:r>
              <a:rPr lang="it-IT" sz="2400" b="1" dirty="0">
                <a:solidFill>
                  <a:srgbClr val="FF0000"/>
                </a:solidFill>
              </a:rPr>
              <a:t> (  Bambini oltre 12 mesi di età)</a:t>
            </a:r>
          </a:p>
          <a:p>
            <a:endParaRPr lang="it-IT" sz="2400" b="1" dirty="0"/>
          </a:p>
          <a:p>
            <a:endParaRPr lang="it-IT" sz="2400" b="1" dirty="0"/>
          </a:p>
        </p:txBody>
      </p:sp>
      <p:pic>
        <p:nvPicPr>
          <p:cNvPr id="8" name="Immagine 7" descr="http://docplayer.it/docs-images/27/12114151/images/52-0.png"/>
          <p:cNvPicPr/>
          <p:nvPr/>
        </p:nvPicPr>
        <p:blipFill>
          <a:blip r:embed="rId2" cstate="print"/>
          <a:srcRect/>
          <a:stretch>
            <a:fillRect/>
          </a:stretch>
        </p:blipFill>
        <p:spPr bwMode="auto">
          <a:xfrm>
            <a:off x="4427984" y="1988840"/>
            <a:ext cx="4551680" cy="2580640"/>
          </a:xfrm>
          <a:prstGeom prst="rect">
            <a:avLst/>
          </a:prstGeom>
          <a:noFill/>
          <a:ln w="9525">
            <a:noFill/>
            <a:miter lim="800000"/>
            <a:headEnd/>
            <a:tailEnd/>
          </a:ln>
        </p:spPr>
      </p:pic>
      <p:sp>
        <p:nvSpPr>
          <p:cNvPr id="9" name="Freccia circolare in su 8"/>
          <p:cNvSpPr/>
          <p:nvPr/>
        </p:nvSpPr>
        <p:spPr>
          <a:xfrm>
            <a:off x="7452320" y="3284984"/>
            <a:ext cx="864096" cy="51549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59394" name="Picture 2"/>
          <p:cNvPicPr>
            <a:picLocks noChangeAspect="1" noChangeArrowheads="1"/>
          </p:cNvPicPr>
          <p:nvPr/>
        </p:nvPicPr>
        <p:blipFill>
          <a:blip r:embed="rId3" cstate="print"/>
          <a:srcRect/>
          <a:stretch>
            <a:fillRect/>
          </a:stretch>
        </p:blipFill>
        <p:spPr bwMode="auto">
          <a:xfrm>
            <a:off x="2699792" y="1628800"/>
            <a:ext cx="3549178" cy="3507051"/>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2411760" y="1556792"/>
            <a:ext cx="4104456" cy="45247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59394"/>
                                        </p:tgtEl>
                                        <p:attrNameLst>
                                          <p:attrName>style.visibility</p:attrName>
                                        </p:attrNameLst>
                                      </p:cBhvr>
                                      <p:to>
                                        <p:strVal val="visible"/>
                                      </p:to>
                                    </p:set>
                                    <p:anim calcmode="lin" valueType="num">
                                      <p:cBhvr>
                                        <p:cTn id="32" dur="500" fill="hold"/>
                                        <p:tgtEl>
                                          <p:spTgt spid="59394"/>
                                        </p:tgtEl>
                                        <p:attrNameLst>
                                          <p:attrName>ppt_w</p:attrName>
                                        </p:attrNameLst>
                                      </p:cBhvr>
                                      <p:tavLst>
                                        <p:tav tm="0">
                                          <p:val>
                                            <p:fltVal val="0"/>
                                          </p:val>
                                        </p:tav>
                                        <p:tav tm="100000">
                                          <p:val>
                                            <p:strVal val="#ppt_w"/>
                                          </p:val>
                                        </p:tav>
                                      </p:tavLst>
                                    </p:anim>
                                    <p:anim calcmode="lin" valueType="num">
                                      <p:cBhvr>
                                        <p:cTn id="33" dur="500" fill="hold"/>
                                        <p:tgtEl>
                                          <p:spTgt spid="59394"/>
                                        </p:tgtEl>
                                        <p:attrNameLst>
                                          <p:attrName>ppt_h</p:attrName>
                                        </p:attrNameLst>
                                      </p:cBhvr>
                                      <p:tavLst>
                                        <p:tav tm="0">
                                          <p:val>
                                            <p:fltVal val="0"/>
                                          </p:val>
                                        </p:tav>
                                        <p:tav tm="100000">
                                          <p:val>
                                            <p:strVal val="#ppt_h"/>
                                          </p:val>
                                        </p:tav>
                                      </p:tavLst>
                                    </p:anim>
                                    <p:animEffect transition="in" filter="fade">
                                      <p:cBhvr>
                                        <p:cTn id="34" dur="500"/>
                                        <p:tgtEl>
                                          <p:spTgt spid="5939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BLS del Bambino</a:t>
            </a:r>
          </a:p>
        </p:txBody>
      </p:sp>
      <p:pic>
        <p:nvPicPr>
          <p:cNvPr id="3" name="Picture 3"/>
          <p:cNvPicPr>
            <a:picLocks noChangeAspect="1" noChangeArrowheads="1"/>
          </p:cNvPicPr>
          <p:nvPr/>
        </p:nvPicPr>
        <p:blipFill>
          <a:blip r:embed="rId2" cstate="print"/>
          <a:srcRect/>
          <a:stretch>
            <a:fillRect/>
          </a:stretch>
        </p:blipFill>
        <p:spPr bwMode="auto">
          <a:xfrm>
            <a:off x="1475656" y="2348880"/>
            <a:ext cx="6366515" cy="3029495"/>
          </a:xfrm>
          <a:prstGeom prst="rect">
            <a:avLst/>
          </a:prstGeom>
          <a:noFill/>
          <a:ln w="9525" algn="in">
            <a:solidFill>
              <a:srgbClr val="3399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BLS Bambino</a:t>
            </a:r>
          </a:p>
        </p:txBody>
      </p:sp>
      <p:sp>
        <p:nvSpPr>
          <p:cNvPr id="4" name="CasellaDiTesto 3"/>
          <p:cNvSpPr txBox="1"/>
          <p:nvPr/>
        </p:nvSpPr>
        <p:spPr>
          <a:xfrm>
            <a:off x="1547664" y="1412776"/>
            <a:ext cx="7200800" cy="584775"/>
          </a:xfrm>
          <a:prstGeom prst="rect">
            <a:avLst/>
          </a:prstGeom>
          <a:noFill/>
        </p:spPr>
        <p:txBody>
          <a:bodyPr wrap="square" rtlCol="0">
            <a:spAutoFit/>
          </a:bodyPr>
          <a:lstStyle/>
          <a:p>
            <a:r>
              <a:rPr lang="it-IT" sz="3200" b="1" dirty="0">
                <a:solidFill>
                  <a:schemeClr val="bg1"/>
                </a:solidFill>
              </a:rPr>
              <a:t>Se il Bambino diventa incosciente</a:t>
            </a:r>
          </a:p>
        </p:txBody>
      </p:sp>
      <p:sp>
        <p:nvSpPr>
          <p:cNvPr id="5" name="Rettangolo arrotondato 4"/>
          <p:cNvSpPr/>
          <p:nvPr/>
        </p:nvSpPr>
        <p:spPr>
          <a:xfrm>
            <a:off x="4716016" y="2276872"/>
            <a:ext cx="4176464" cy="864096"/>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it-IT" sz="3200" b="1" dirty="0"/>
              <a:t>Attivare il Soccorso</a:t>
            </a:r>
          </a:p>
        </p:txBody>
      </p:sp>
      <p:pic>
        <p:nvPicPr>
          <p:cNvPr id="6" name="Picture 4" descr="https://pbs.twimg.com/profile_images/1545244097/112Twitter.jpg"/>
          <p:cNvPicPr>
            <a:picLocks noChangeAspect="1" noChangeArrowheads="1"/>
          </p:cNvPicPr>
          <p:nvPr/>
        </p:nvPicPr>
        <p:blipFill>
          <a:blip r:embed="rId2" cstate="print"/>
          <a:srcRect/>
          <a:stretch>
            <a:fillRect/>
          </a:stretch>
        </p:blipFill>
        <p:spPr bwMode="auto">
          <a:xfrm>
            <a:off x="395536" y="2204864"/>
            <a:ext cx="1677499" cy="1872208"/>
          </a:xfrm>
          <a:prstGeom prst="rect">
            <a:avLst/>
          </a:prstGeom>
          <a:noFill/>
        </p:spPr>
      </p:pic>
      <p:pic>
        <p:nvPicPr>
          <p:cNvPr id="7" name="Picture 3"/>
          <p:cNvPicPr>
            <a:picLocks noChangeAspect="1" noChangeArrowheads="1"/>
          </p:cNvPicPr>
          <p:nvPr/>
        </p:nvPicPr>
        <p:blipFill>
          <a:blip r:embed="rId3" cstate="print"/>
          <a:srcRect/>
          <a:stretch>
            <a:fillRect/>
          </a:stretch>
        </p:blipFill>
        <p:spPr bwMode="auto">
          <a:xfrm>
            <a:off x="2627784" y="2204864"/>
            <a:ext cx="1728192" cy="1800200"/>
          </a:xfrm>
          <a:prstGeom prst="rect">
            <a:avLst/>
          </a:prstGeom>
          <a:noFill/>
          <a:ln w="9525" algn="in">
            <a:solidFill>
              <a:srgbClr val="66CCFF"/>
            </a:solid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4788024" y="3507044"/>
            <a:ext cx="4108095" cy="2226212"/>
          </a:xfrm>
          <a:prstGeom prst="rect">
            <a:avLst/>
          </a:prstGeom>
          <a:noFill/>
          <a:ln w="9525" algn="in">
            <a:solidFill>
              <a:srgbClr val="66CCFF"/>
            </a:solidFill>
            <a:miter lim="800000"/>
            <a:headEnd/>
            <a:tailEnd/>
          </a:ln>
          <a:effectLst/>
        </p:spPr>
      </p:pic>
      <p:sp>
        <p:nvSpPr>
          <p:cNvPr id="9" name="CasellaDiTesto 8"/>
          <p:cNvSpPr txBox="1"/>
          <p:nvPr/>
        </p:nvSpPr>
        <p:spPr>
          <a:xfrm>
            <a:off x="251520" y="4293096"/>
            <a:ext cx="4320480" cy="2304256"/>
          </a:xfrm>
          <a:prstGeom prst="rect">
            <a:avLst/>
          </a:prstGeom>
          <a:noFill/>
        </p:spPr>
        <p:txBody>
          <a:bodyPr wrap="square" rtlCol="0">
            <a:spAutoFit/>
          </a:bodyPr>
          <a:lstStyle/>
          <a:p>
            <a:pPr algn="ctr"/>
            <a:r>
              <a:rPr lang="it-IT" sz="2400" b="1" dirty="0">
                <a:solidFill>
                  <a:schemeClr val="bg1"/>
                </a:solidFill>
              </a:rPr>
              <a:t>Se nessuno risponde e non si è in grado di chiamare il 112 :</a:t>
            </a:r>
          </a:p>
          <a:p>
            <a:pPr algn="ctr"/>
            <a:endParaRPr lang="it-IT" sz="2400" b="1" dirty="0">
              <a:solidFill>
                <a:srgbClr val="FF0000"/>
              </a:solidFill>
            </a:endParaRPr>
          </a:p>
          <a:p>
            <a:pPr algn="ctr"/>
            <a:r>
              <a:rPr lang="it-IT" sz="2400" b="1" dirty="0">
                <a:solidFill>
                  <a:srgbClr val="FF0000"/>
                </a:solidFill>
              </a:rPr>
              <a:t>Iniziare  la RCP per 2 minuti prima di chiamare personalmente il 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53"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par>
                                <p:cTn id="18" presetID="8"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274638"/>
            <a:ext cx="8064896" cy="1143000"/>
          </a:xfrm>
        </p:spPr>
        <p:txBody>
          <a:bodyPr/>
          <a:lstStyle/>
          <a:p>
            <a:r>
              <a:rPr lang="it-IT" dirty="0"/>
              <a:t>Tempo di sopravvivenza</a:t>
            </a:r>
          </a:p>
        </p:txBody>
      </p:sp>
      <p:pic>
        <p:nvPicPr>
          <p:cNvPr id="22530" name="Picture 2"/>
          <p:cNvPicPr>
            <a:picLocks noChangeAspect="1" noChangeArrowheads="1"/>
          </p:cNvPicPr>
          <p:nvPr/>
        </p:nvPicPr>
        <p:blipFill>
          <a:blip r:embed="rId2" cstate="print"/>
          <a:srcRect/>
          <a:stretch>
            <a:fillRect/>
          </a:stretch>
        </p:blipFill>
        <p:spPr bwMode="auto">
          <a:xfrm>
            <a:off x="179512" y="1700808"/>
            <a:ext cx="4104456" cy="4355526"/>
          </a:xfrm>
          <a:prstGeom prst="rect">
            <a:avLst/>
          </a:prstGeom>
          <a:noFill/>
          <a:ln w="9525">
            <a:noFill/>
            <a:miter lim="800000"/>
            <a:headEnd/>
            <a:tailEnd/>
          </a:ln>
        </p:spPr>
      </p:pic>
      <p:sp>
        <p:nvSpPr>
          <p:cNvPr id="5" name="CasellaDiTesto 4"/>
          <p:cNvSpPr txBox="1"/>
          <p:nvPr/>
        </p:nvSpPr>
        <p:spPr>
          <a:xfrm>
            <a:off x="4644008" y="1700809"/>
            <a:ext cx="4248472" cy="2062103"/>
          </a:xfrm>
          <a:prstGeom prst="rect">
            <a:avLst/>
          </a:prstGeom>
          <a:noFill/>
        </p:spPr>
        <p:txBody>
          <a:bodyPr wrap="square" rtlCol="0">
            <a:spAutoFit/>
          </a:bodyPr>
          <a:lstStyle/>
          <a:p>
            <a:pPr algn="ctr"/>
            <a:r>
              <a:rPr lang="it-IT" sz="2800" b="1" dirty="0">
                <a:solidFill>
                  <a:srgbClr val="FF0000"/>
                </a:solidFill>
              </a:rPr>
              <a:t>In assenza di RCP</a:t>
            </a:r>
          </a:p>
          <a:p>
            <a:pPr marL="457200" indent="-457200" algn="ctr"/>
            <a:r>
              <a:rPr lang="it-IT" sz="2000" dirty="0">
                <a:solidFill>
                  <a:srgbClr val="FFC000"/>
                </a:solidFill>
              </a:rPr>
              <a:t> </a:t>
            </a:r>
            <a:r>
              <a:rPr lang="it-IT" sz="2000" dirty="0"/>
              <a:t>Ogni minuto la sopravvivenza si   riduce del 10-12 %;</a:t>
            </a:r>
          </a:p>
          <a:p>
            <a:pPr algn="ctr"/>
            <a:endParaRPr lang="it-IT" sz="2000" dirty="0"/>
          </a:p>
          <a:p>
            <a:pPr marL="457200" indent="-457200" algn="ctr"/>
            <a:r>
              <a:rPr lang="it-IT" sz="2000" dirty="0"/>
              <a:t>  </a:t>
            </a:r>
          </a:p>
          <a:p>
            <a:endParaRPr lang="it-IT" sz="2000" dirty="0"/>
          </a:p>
        </p:txBody>
      </p:sp>
      <p:sp>
        <p:nvSpPr>
          <p:cNvPr id="6" name="CasellaDiTesto 5"/>
          <p:cNvSpPr txBox="1"/>
          <p:nvPr/>
        </p:nvSpPr>
        <p:spPr>
          <a:xfrm>
            <a:off x="4932040" y="2996952"/>
            <a:ext cx="3888432" cy="1015663"/>
          </a:xfrm>
          <a:prstGeom prst="rect">
            <a:avLst/>
          </a:prstGeom>
          <a:noFill/>
        </p:spPr>
        <p:txBody>
          <a:bodyPr wrap="square" rtlCol="0">
            <a:spAutoFit/>
          </a:bodyPr>
          <a:lstStyle/>
          <a:p>
            <a:pPr algn="ctr"/>
            <a:r>
              <a:rPr lang="it-IT" sz="2000" dirty="0"/>
              <a:t>Con il solo intervento del 118/112 la sopravvivenza è di circa 1-5%</a:t>
            </a:r>
          </a:p>
        </p:txBody>
      </p:sp>
      <p:sp>
        <p:nvSpPr>
          <p:cNvPr id="7" name="CasellaDiTesto 6"/>
          <p:cNvSpPr txBox="1"/>
          <p:nvPr/>
        </p:nvSpPr>
        <p:spPr>
          <a:xfrm>
            <a:off x="5076056" y="4077072"/>
            <a:ext cx="3672408" cy="523220"/>
          </a:xfrm>
          <a:prstGeom prst="rect">
            <a:avLst/>
          </a:prstGeom>
          <a:noFill/>
        </p:spPr>
        <p:txBody>
          <a:bodyPr wrap="square" rtlCol="0">
            <a:spAutoFit/>
          </a:bodyPr>
          <a:lstStyle/>
          <a:p>
            <a:pPr algn="ctr"/>
            <a:r>
              <a:rPr lang="it-IT" sz="2800" b="1" dirty="0">
                <a:solidFill>
                  <a:srgbClr val="FF0000"/>
                </a:solidFill>
              </a:rPr>
              <a:t>Un RCP precoce</a:t>
            </a:r>
          </a:p>
        </p:txBody>
      </p:sp>
      <p:sp>
        <p:nvSpPr>
          <p:cNvPr id="8" name="CasellaDiTesto 7"/>
          <p:cNvSpPr txBox="1"/>
          <p:nvPr/>
        </p:nvSpPr>
        <p:spPr>
          <a:xfrm>
            <a:off x="5148064" y="4725144"/>
            <a:ext cx="3528392" cy="707886"/>
          </a:xfrm>
          <a:prstGeom prst="rect">
            <a:avLst/>
          </a:prstGeom>
          <a:noFill/>
        </p:spPr>
        <p:txBody>
          <a:bodyPr wrap="square" rtlCol="0">
            <a:spAutoFit/>
          </a:bodyPr>
          <a:lstStyle/>
          <a:p>
            <a:pPr algn="ctr"/>
            <a:r>
              <a:rPr lang="it-IT" sz="2000" dirty="0"/>
              <a:t>Aumenta il tempo di sopravvivenza di 3 volte </a:t>
            </a:r>
          </a:p>
        </p:txBody>
      </p:sp>
      <p:sp>
        <p:nvSpPr>
          <p:cNvPr id="10" name="CasellaDiTesto 9"/>
          <p:cNvSpPr txBox="1"/>
          <p:nvPr/>
        </p:nvSpPr>
        <p:spPr>
          <a:xfrm>
            <a:off x="5220072" y="5589240"/>
            <a:ext cx="3456384" cy="923330"/>
          </a:xfrm>
          <a:prstGeom prst="rect">
            <a:avLst/>
          </a:prstGeom>
          <a:noFill/>
        </p:spPr>
        <p:txBody>
          <a:bodyPr wrap="square" rtlCol="0">
            <a:spAutoFit/>
          </a:bodyPr>
          <a:lstStyle/>
          <a:p>
            <a:pPr algn="ctr"/>
            <a:r>
              <a:rPr lang="it-IT" dirty="0"/>
              <a:t>Con l’utilizzo del AED può portare alla sopravvivenza al 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5" name="CasellaDiTesto 4"/>
          <p:cNvSpPr txBox="1"/>
          <p:nvPr/>
        </p:nvSpPr>
        <p:spPr>
          <a:xfrm>
            <a:off x="899592" y="2204864"/>
            <a:ext cx="7056784" cy="3785652"/>
          </a:xfrm>
          <a:prstGeom prst="rect">
            <a:avLst/>
          </a:prstGeom>
          <a:scene3d>
            <a:camera prst="obliqueBottomLeft"/>
            <a:lightRig rig="threePt" dir="t"/>
          </a:scene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8000" b="1" dirty="0">
                <a:solidFill>
                  <a:srgbClr val="FF0000"/>
                </a:solidFill>
              </a:rPr>
              <a:t>ABBIAMO POCO TEMPO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52128"/>
          </a:xfrm>
        </p:spPr>
        <p:txBody>
          <a:bodyPr/>
          <a:lstStyle/>
          <a:p>
            <a:r>
              <a:rPr lang="it-IT" dirty="0"/>
              <a:t>Diventa anche tu un …  </a:t>
            </a:r>
          </a:p>
        </p:txBody>
      </p:sp>
      <p:sp>
        <p:nvSpPr>
          <p:cNvPr id="4" name="CasellaDiTesto 3"/>
          <p:cNvSpPr txBox="1"/>
          <p:nvPr/>
        </p:nvSpPr>
        <p:spPr>
          <a:xfrm>
            <a:off x="971600" y="5411450"/>
            <a:ext cx="6984776" cy="1446550"/>
          </a:xfrm>
          <a:prstGeom prst="rect">
            <a:avLst/>
          </a:prstGeom>
          <a:scene3d>
            <a:camera prst="obliqueBottomLeft"/>
            <a:lightRig rig="threePt" dir="t"/>
          </a:scene3d>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it-IT" sz="4400" b="1" dirty="0">
                <a:solidFill>
                  <a:srgbClr val="FF0000"/>
                </a:solidFill>
              </a:rPr>
              <a:t>ISTRUTTORE</a:t>
            </a:r>
          </a:p>
          <a:p>
            <a:pPr algn="ctr"/>
            <a:r>
              <a:rPr lang="it-IT" sz="4400" b="1" dirty="0">
                <a:solidFill>
                  <a:srgbClr val="FF0000"/>
                </a:solidFill>
              </a:rPr>
              <a:t>BLS-D</a:t>
            </a:r>
          </a:p>
        </p:txBody>
      </p:sp>
      <p:pic>
        <p:nvPicPr>
          <p:cNvPr id="5" name="Immagine 4"/>
          <p:cNvPicPr/>
          <p:nvPr/>
        </p:nvPicPr>
        <p:blipFill>
          <a:blip r:embed="rId2" cstate="print"/>
          <a:srcRect/>
          <a:stretch>
            <a:fillRect/>
          </a:stretch>
        </p:blipFill>
        <p:spPr bwMode="auto">
          <a:xfrm>
            <a:off x="971600" y="1556792"/>
            <a:ext cx="6984776" cy="3888432"/>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7812360" y="188640"/>
            <a:ext cx="1080120" cy="1080120"/>
          </a:xfrm>
          <a:prstGeom prst="rect">
            <a:avLst/>
          </a:prstGeom>
          <a:noFill/>
          <a:ln w="9525" algn="in">
            <a:solidFill>
              <a:srgbClr val="66CCFF"/>
            </a:solid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274638"/>
            <a:ext cx="7283152" cy="1143000"/>
          </a:xfrm>
        </p:spPr>
        <p:txBody>
          <a:bodyPr>
            <a:normAutofit fontScale="90000"/>
          </a:bodyPr>
          <a:lstStyle/>
          <a:p>
            <a:r>
              <a:rPr lang="it-IT" dirty="0"/>
              <a:t>Cosa possiamo fare insieme</a:t>
            </a:r>
          </a:p>
        </p:txBody>
      </p:sp>
      <p:pic>
        <p:nvPicPr>
          <p:cNvPr id="6" name="Immagine 5" descr="http://www.ilgiornaledeiveronesi.it/wp-content/uploads/2015/11/Donne-insieme.jpg"/>
          <p:cNvPicPr/>
          <p:nvPr/>
        </p:nvPicPr>
        <p:blipFill>
          <a:blip r:embed="rId2" cstate="print"/>
          <a:srcRect/>
          <a:stretch>
            <a:fillRect/>
          </a:stretch>
        </p:blipFill>
        <p:spPr bwMode="auto">
          <a:xfrm>
            <a:off x="1547664" y="1700808"/>
            <a:ext cx="6120130" cy="408195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CasellaDiTesto 3"/>
          <p:cNvSpPr txBox="1"/>
          <p:nvPr/>
        </p:nvSpPr>
        <p:spPr>
          <a:xfrm>
            <a:off x="539552" y="4869160"/>
            <a:ext cx="8064896"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6000" b="1" dirty="0">
                <a:solidFill>
                  <a:srgbClr val="FF0000"/>
                </a:solidFill>
              </a:rPr>
              <a:t>GRAZIE A TUTTI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5916" y="274638"/>
            <a:ext cx="7310883" cy="1143000"/>
          </a:xfrm>
        </p:spPr>
        <p:txBody>
          <a:bodyPr>
            <a:normAutofit fontScale="90000"/>
          </a:bodyPr>
          <a:lstStyle/>
          <a:p>
            <a:r>
              <a:rPr lang="it-IT" dirty="0"/>
              <a:t>A tutti coloro che sono vicino ai bambini</a:t>
            </a:r>
          </a:p>
        </p:txBody>
      </p:sp>
      <p:pic>
        <p:nvPicPr>
          <p:cNvPr id="5" name="Immagine 4" descr="C:\Users\Marcel\AppData\Local\Microsoft\Windows\Temporary Internet Files\Content.Word\IMG_529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628800"/>
            <a:ext cx="4457809" cy="2520280"/>
          </a:xfrm>
          <a:prstGeom prst="rect">
            <a:avLst/>
          </a:prstGeom>
          <a:noFill/>
          <a:ln>
            <a:noFill/>
          </a:ln>
        </p:spPr>
      </p:pic>
      <p:pic>
        <p:nvPicPr>
          <p:cNvPr id="6" name="Immagine 5" descr="C:\Users\Marcel\AppData\Local\Microsoft\Windows\Temporary Internet Files\Content.Word\IMG_529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956" y="4581128"/>
            <a:ext cx="2268855" cy="1656184"/>
          </a:xfrm>
          <a:prstGeom prst="rect">
            <a:avLst/>
          </a:prstGeom>
          <a:noFill/>
          <a:ln>
            <a:noFill/>
          </a:ln>
        </p:spPr>
      </p:pic>
      <p:pic>
        <p:nvPicPr>
          <p:cNvPr id="7" name="Segnaposto contenuto 6" descr="C:\Users\Marcel\AppData\Local\Microsoft\Windows\Temporary Internet Files\Content.Word\IMG_5292.jp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656745"/>
            <a:ext cx="2358227" cy="1580567"/>
          </a:xfrm>
          <a:prstGeom prst="rect">
            <a:avLst/>
          </a:prstGeom>
          <a:noFill/>
          <a:ln>
            <a:noFill/>
          </a:ln>
        </p:spPr>
      </p:pic>
      <p:pic>
        <p:nvPicPr>
          <p:cNvPr id="8" name="Immagine 7" descr="C:\Users\Marcel\AppData\Local\Microsoft\Windows\Temporary Internet Files\Content.Word\IMG_529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4656745"/>
            <a:ext cx="2256155" cy="1504950"/>
          </a:xfrm>
          <a:prstGeom prst="rect">
            <a:avLst/>
          </a:prstGeom>
          <a:noFill/>
          <a:ln>
            <a:noFill/>
          </a:ln>
        </p:spPr>
      </p:pic>
      <p:pic>
        <p:nvPicPr>
          <p:cNvPr id="9" name="Immagine 8" descr="C:\Users\Marcel\AppData\Local\Microsoft\Windows\Temporary Internet Files\Content.Word\IMG_529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8373" y="2204864"/>
            <a:ext cx="5376549" cy="3528393"/>
          </a:xfrm>
          <a:prstGeom prst="rect">
            <a:avLst/>
          </a:prstGeom>
          <a:noFill/>
          <a:ln>
            <a:noFill/>
          </a:ln>
        </p:spPr>
      </p:pic>
    </p:spTree>
    <p:extLst>
      <p:ext uri="{BB962C8B-B14F-4D97-AF65-F5344CB8AC3E}">
        <p14:creationId xmlns:p14="http://schemas.microsoft.com/office/powerpoint/2010/main" val="205686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 calcmode="lin" valueType="num">
                                      <p:cBhvr>
                                        <p:cTn id="38" dur="500" fill="hold"/>
                                        <p:tgtEl>
                                          <p:spTgt spid="9"/>
                                        </p:tgtEl>
                                        <p:attrNameLst>
                                          <p:attrName>style.rotation</p:attrName>
                                        </p:attrNameLst>
                                      </p:cBhvr>
                                      <p:tavLst>
                                        <p:tav tm="0">
                                          <p:val>
                                            <p:fltVal val="360"/>
                                          </p:val>
                                        </p:tav>
                                        <p:tav tm="100000">
                                          <p:val>
                                            <p:fltVal val="0"/>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a:t>
            </a:r>
          </a:p>
        </p:txBody>
      </p:sp>
      <p:pic>
        <p:nvPicPr>
          <p:cNvPr id="7" name="Segnaposto contenuto 6" descr="C:\Users\Marcel\AppData\Local\Microsoft\Windows\Temporary Internet Files\Content.Word\IMG_5296.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417638"/>
            <a:ext cx="5616624" cy="3456384"/>
          </a:xfrm>
          <a:prstGeom prst="rect">
            <a:avLst/>
          </a:prstGeom>
          <a:noFill/>
          <a:ln>
            <a:noFill/>
          </a:ln>
        </p:spPr>
      </p:pic>
      <p:sp>
        <p:nvSpPr>
          <p:cNvPr id="6" name="CasellaDiTesto 5"/>
          <p:cNvSpPr txBox="1"/>
          <p:nvPr/>
        </p:nvSpPr>
        <p:spPr>
          <a:xfrm>
            <a:off x="323528" y="5373216"/>
            <a:ext cx="8424936" cy="954107"/>
          </a:xfrm>
          <a:prstGeom prst="rect">
            <a:avLst/>
          </a:prstGeom>
          <a:noFill/>
        </p:spPr>
        <p:txBody>
          <a:bodyPr wrap="square" rtlCol="0">
            <a:spAutoFit/>
          </a:bodyPr>
          <a:lstStyle/>
          <a:p>
            <a:pPr algn="ctr"/>
            <a:r>
              <a:rPr lang="it-IT" sz="2800" b="1" dirty="0">
                <a:solidFill>
                  <a:schemeClr val="bg1"/>
                </a:solidFill>
              </a:rPr>
              <a:t>Prevenzione degli incidenti in età Pediatrica</a:t>
            </a:r>
          </a:p>
          <a:p>
            <a:pPr algn="ctr"/>
            <a:r>
              <a:rPr lang="it-IT" sz="2800" b="1" u="sng" dirty="0">
                <a:solidFill>
                  <a:srgbClr val="FF0000"/>
                </a:solidFill>
              </a:rPr>
              <a:t>AZZERARE LE MORTI EVITABILI</a:t>
            </a:r>
          </a:p>
        </p:txBody>
      </p:sp>
    </p:spTree>
    <p:extLst>
      <p:ext uri="{BB962C8B-B14F-4D97-AF65-F5344CB8AC3E}">
        <p14:creationId xmlns:p14="http://schemas.microsoft.com/office/powerpoint/2010/main" val="22668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1800D-31AF-408A-BF5A-DEA6DD6D4BEE}"/>
              </a:ext>
            </a:extLst>
          </p:cNvPr>
          <p:cNvSpPr>
            <a:spLocks noGrp="1"/>
          </p:cNvSpPr>
          <p:nvPr>
            <p:ph type="title"/>
          </p:nvPr>
        </p:nvSpPr>
        <p:spPr/>
        <p:txBody>
          <a:bodyPr/>
          <a:lstStyle/>
          <a:p>
            <a:r>
              <a:rPr lang="it-IT" dirty="0"/>
              <a:t>Osserviamo i dati</a:t>
            </a:r>
          </a:p>
        </p:txBody>
      </p:sp>
      <p:sp>
        <p:nvSpPr>
          <p:cNvPr id="3" name="Segnaposto contenuto 2">
            <a:extLst>
              <a:ext uri="{FF2B5EF4-FFF2-40B4-BE49-F238E27FC236}">
                <a16:creationId xmlns:a16="http://schemas.microsoft.com/office/drawing/2014/main" id="{BAE65C20-468E-48FC-971A-06EAE3585CF5}"/>
              </a:ext>
            </a:extLst>
          </p:cNvPr>
          <p:cNvSpPr>
            <a:spLocks noGrp="1"/>
          </p:cNvSpPr>
          <p:nvPr>
            <p:ph idx="1"/>
          </p:nvPr>
        </p:nvSpPr>
        <p:spPr>
          <a:xfrm>
            <a:off x="457200" y="1268760"/>
            <a:ext cx="8229600" cy="5589240"/>
          </a:xfrm>
        </p:spPr>
        <p:txBody>
          <a:bodyPr>
            <a:normAutofit/>
          </a:bodyPr>
          <a:lstStyle/>
          <a:p>
            <a:r>
              <a:rPr lang="it-IT" dirty="0"/>
              <a:t>È la principale causa di morte infantile nei bambini con meno di 1° anno di età.</a:t>
            </a:r>
          </a:p>
          <a:p>
            <a:r>
              <a:rPr lang="it-IT" dirty="0"/>
              <a:t>27% delle morti nei bimbi da 0 a 4 anni</a:t>
            </a:r>
          </a:p>
          <a:p>
            <a:r>
              <a:rPr lang="it-IT" dirty="0"/>
              <a:t>Si stima che nell’Unione Europea il numero di incidenti per anno, nei bambini dai 0 ai 14 anni di età, è di 50.000, l’1% dei quali con esiti fatali.</a:t>
            </a:r>
          </a:p>
          <a:p>
            <a:endParaRPr lang="it-IT" dirty="0"/>
          </a:p>
          <a:p>
            <a:pPr algn="ctr"/>
            <a:r>
              <a:rPr lang="it-IT" sz="4000" b="1" u="sng" dirty="0"/>
              <a:t>500 bambini morti ogni anno in Europa</a:t>
            </a:r>
          </a:p>
          <a:p>
            <a:pPr marL="137160" indent="0" algn="ctr">
              <a:buNone/>
            </a:pPr>
            <a:r>
              <a:rPr lang="it-IT" sz="3200"/>
              <a:t>www</a:t>
            </a:r>
            <a:r>
              <a:rPr lang="it-IT" sz="3200" dirty="0"/>
              <a:t>.susysafe.org</a:t>
            </a:r>
          </a:p>
        </p:txBody>
      </p:sp>
    </p:spTree>
    <p:extLst>
      <p:ext uri="{BB962C8B-B14F-4D97-AF65-F5344CB8AC3E}">
        <p14:creationId xmlns:p14="http://schemas.microsoft.com/office/powerpoint/2010/main" val="154683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1800D-31AF-408A-BF5A-DEA6DD6D4BEE}"/>
              </a:ext>
            </a:extLst>
          </p:cNvPr>
          <p:cNvSpPr>
            <a:spLocks noGrp="1"/>
          </p:cNvSpPr>
          <p:nvPr>
            <p:ph type="title"/>
          </p:nvPr>
        </p:nvSpPr>
        <p:spPr/>
        <p:txBody>
          <a:bodyPr/>
          <a:lstStyle/>
          <a:p>
            <a:r>
              <a:rPr lang="it-IT" dirty="0"/>
              <a:t>Linee </a:t>
            </a:r>
            <a:r>
              <a:rPr lang="it-IT"/>
              <a:t>guide internazionali</a:t>
            </a:r>
            <a:endParaRPr lang="it-IT" dirty="0"/>
          </a:p>
        </p:txBody>
      </p:sp>
      <p:pic>
        <p:nvPicPr>
          <p:cNvPr id="5" name="Segnaposto contenuto 4">
            <a:extLst>
              <a:ext uri="{FF2B5EF4-FFF2-40B4-BE49-F238E27FC236}">
                <a16:creationId xmlns:a16="http://schemas.microsoft.com/office/drawing/2014/main" id="{3773D34F-1269-4482-8627-67A881BFC1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31" y="1462522"/>
            <a:ext cx="9049538" cy="4118247"/>
          </a:xfrm>
        </p:spPr>
      </p:pic>
    </p:spTree>
    <p:extLst>
      <p:ext uri="{BB962C8B-B14F-4D97-AF65-F5344CB8AC3E}">
        <p14:creationId xmlns:p14="http://schemas.microsoft.com/office/powerpoint/2010/main" val="292917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25562"/>
          </a:xfrm>
        </p:spPr>
        <p:txBody>
          <a:bodyPr>
            <a:normAutofit fontScale="90000"/>
          </a:bodyPr>
          <a:lstStyle/>
          <a:p>
            <a:r>
              <a:rPr lang="it-IT" dirty="0"/>
              <a:t>TRA I PROBLEMI PIU’ GROSSI ABBIAMO… </a:t>
            </a:r>
          </a:p>
        </p:txBody>
      </p:sp>
      <p:sp>
        <p:nvSpPr>
          <p:cNvPr id="5" name="CasellaDiTesto 4"/>
          <p:cNvSpPr txBox="1"/>
          <p:nvPr/>
        </p:nvSpPr>
        <p:spPr>
          <a:xfrm>
            <a:off x="816894" y="5085184"/>
            <a:ext cx="7859562" cy="923330"/>
          </a:xfrm>
          <a:prstGeom prst="rect">
            <a:avLst/>
          </a:prstGeom>
          <a:noFill/>
        </p:spPr>
        <p:txBody>
          <a:bodyPr wrap="square" rtlCol="0">
            <a:spAutoFit/>
          </a:bodyPr>
          <a:lstStyle/>
          <a:p>
            <a:pPr algn="ctr"/>
            <a:r>
              <a:rPr lang="it-IT" sz="5400" b="1" dirty="0">
                <a:solidFill>
                  <a:srgbClr val="FF0000"/>
                </a:solidFill>
              </a:rPr>
              <a:t>Cosa potete fare voi</a:t>
            </a:r>
          </a:p>
        </p:txBody>
      </p:sp>
      <p:sp>
        <p:nvSpPr>
          <p:cNvPr id="3" name="Segnaposto contenuto 2"/>
          <p:cNvSpPr>
            <a:spLocks noGrp="1"/>
          </p:cNvSpPr>
          <p:nvPr>
            <p:ph idx="1"/>
          </p:nvPr>
        </p:nvSpPr>
        <p:spPr/>
        <p:txBody>
          <a:bodyPr/>
          <a:lstStyle/>
          <a:p>
            <a:r>
              <a:rPr lang="it-IT" dirty="0"/>
              <a:t>Ciò che non è previsto dalla linee guide internazionali NON SI FA!</a:t>
            </a:r>
          </a:p>
          <a:p>
            <a:r>
              <a:rPr lang="it-IT" dirty="0"/>
              <a:t>Le manovre di disostruzione riguardano di corpi estranei dalle alte vie aeree </a:t>
            </a:r>
          </a:p>
          <a:p>
            <a:r>
              <a:rPr lang="it-IT" dirty="0"/>
              <a:t>La confusione dell’inalazione dei fluidi</a:t>
            </a:r>
          </a:p>
          <a:p>
            <a:r>
              <a:rPr lang="it-IT" dirty="0"/>
              <a:t>La mancanza di consapevolezza che le pacche nei primi 4 mesi posso essere letali.</a:t>
            </a:r>
            <a:endParaRPr lang="en-US" dirty="0"/>
          </a:p>
        </p:txBody>
      </p:sp>
    </p:spTree>
    <p:extLst>
      <p:ext uri="{BB962C8B-B14F-4D97-AF65-F5344CB8AC3E}">
        <p14:creationId xmlns:p14="http://schemas.microsoft.com/office/powerpoint/2010/main" val="17031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descr="http://www.performarsi.net/wp-content/uploads/2014/06/community-group.jpg"/>
          <p:cNvPicPr>
            <a:picLocks noGrp="1"/>
          </p:cNvPicPr>
          <p:nvPr>
            <p:ph idx="1"/>
          </p:nvPr>
        </p:nvPicPr>
        <p:blipFill>
          <a:blip r:embed="rId2" cstate="print"/>
          <a:srcRect/>
          <a:stretch>
            <a:fillRect/>
          </a:stretch>
        </p:blipFill>
        <p:spPr bwMode="auto">
          <a:xfrm>
            <a:off x="1537320" y="2132856"/>
            <a:ext cx="6491064" cy="3342469"/>
          </a:xfrm>
          <a:prstGeom prst="rect">
            <a:avLst/>
          </a:prstGeom>
          <a:noFill/>
          <a:ln w="9525">
            <a:noFill/>
            <a:miter lim="800000"/>
            <a:headEnd/>
            <a:tailEnd/>
          </a:ln>
        </p:spPr>
      </p:pic>
      <p:sp>
        <p:nvSpPr>
          <p:cNvPr id="6" name="CasellaDiTesto 5"/>
          <p:cNvSpPr txBox="1"/>
          <p:nvPr/>
        </p:nvSpPr>
        <p:spPr>
          <a:xfrm>
            <a:off x="1475656" y="260648"/>
            <a:ext cx="6120680" cy="1938992"/>
          </a:xfrm>
          <a:prstGeom prst="rect">
            <a:avLst/>
          </a:prstGeom>
          <a:noFill/>
        </p:spPr>
        <p:txBody>
          <a:bodyPr wrap="square" rtlCol="0">
            <a:spAutoFit/>
          </a:bodyPr>
          <a:lstStyle/>
          <a:p>
            <a:pPr algn="ctr"/>
            <a:r>
              <a:rPr lang="it-IT" sz="6000" b="1" dirty="0">
                <a:solidFill>
                  <a:srgbClr val="FF0000"/>
                </a:solidFill>
              </a:rPr>
              <a:t>Cosa possiamo fare insieme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Prevenzione</a:t>
            </a:r>
          </a:p>
        </p:txBody>
      </p:sp>
      <p:pic>
        <p:nvPicPr>
          <p:cNvPr id="4" name="Segnaposto contenuto 3" descr="C:\Users\Marcel\AppData\Local\Microsoft\Windows\Temporary Internet Files\Content.Word\IMG_5297.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59037" y="2852936"/>
            <a:ext cx="6603578" cy="2423964"/>
          </a:xfrm>
          <a:prstGeom prst="rect">
            <a:avLst/>
          </a:prstGeom>
          <a:noFill/>
          <a:ln>
            <a:noFill/>
          </a:ln>
        </p:spPr>
      </p:pic>
      <p:sp>
        <p:nvSpPr>
          <p:cNvPr id="5" name="CasellaDiTesto 4"/>
          <p:cNvSpPr txBox="1"/>
          <p:nvPr/>
        </p:nvSpPr>
        <p:spPr>
          <a:xfrm>
            <a:off x="899592" y="1529060"/>
            <a:ext cx="7992888" cy="1200329"/>
          </a:xfrm>
          <a:prstGeom prst="rect">
            <a:avLst/>
          </a:prstGeom>
          <a:noFill/>
        </p:spPr>
        <p:txBody>
          <a:bodyPr wrap="square" rtlCol="0">
            <a:spAutoFit/>
          </a:bodyPr>
          <a:lstStyle/>
          <a:p>
            <a:pPr algn="ctr"/>
            <a:r>
              <a:rPr lang="it-IT" sz="3600" b="1" u="sng" dirty="0">
                <a:solidFill>
                  <a:srgbClr val="002060"/>
                </a:solidFill>
              </a:rPr>
              <a:t>500 BAMBINI DA SALVARE</a:t>
            </a:r>
          </a:p>
          <a:p>
            <a:pPr algn="ctr"/>
            <a:r>
              <a:rPr lang="it-IT" sz="3600" b="1" dirty="0">
                <a:solidFill>
                  <a:srgbClr val="FF0000"/>
                </a:solidFill>
              </a:rPr>
              <a:t>DA MORTI EVITABILI !!!!</a:t>
            </a:r>
          </a:p>
        </p:txBody>
      </p:sp>
    </p:spTree>
    <p:extLst>
      <p:ext uri="{BB962C8B-B14F-4D97-AF65-F5344CB8AC3E}">
        <p14:creationId xmlns:p14="http://schemas.microsoft.com/office/powerpoint/2010/main" val="2637483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SALVA UN BIMBO !!!</Template>
  <TotalTime>0</TotalTime>
  <Words>1403</Words>
  <Application>Microsoft Office PowerPoint</Application>
  <PresentationFormat>Presentazione su schermo (4:3)</PresentationFormat>
  <Paragraphs>134</Paragraphs>
  <Slides>29</Slides>
  <Notes>9</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29</vt:i4>
      </vt:variant>
    </vt:vector>
  </HeadingPairs>
  <TitlesOfParts>
    <vt:vector size="39" baseType="lpstr">
      <vt:lpstr>Arial</vt:lpstr>
      <vt:lpstr>Book Antiqua</vt:lpstr>
      <vt:lpstr>Calibri</vt:lpstr>
      <vt:lpstr>Helvetica</vt:lpstr>
      <vt:lpstr>Lucida Sans</vt:lpstr>
      <vt:lpstr>Times New Roman</vt:lpstr>
      <vt:lpstr>Wingdings</vt:lpstr>
      <vt:lpstr>Wingdings 2</vt:lpstr>
      <vt:lpstr>Wingdings 3</vt:lpstr>
      <vt:lpstr>Vertice</vt:lpstr>
      <vt:lpstr>Salva un bimbo</vt:lpstr>
      <vt:lpstr>A CHI E’ RIVOLTO</vt:lpstr>
      <vt:lpstr>A tutti coloro che sono vicino ai bambini</vt:lpstr>
      <vt:lpstr>OBIETTIVI</vt:lpstr>
      <vt:lpstr>Osserviamo i dati</vt:lpstr>
      <vt:lpstr>Linee guide internazionali</vt:lpstr>
      <vt:lpstr>TRA I PROBLEMI PIU’ GROSSI ABBIAMO… </vt:lpstr>
      <vt:lpstr>Presentazione standard di PowerPoint</vt:lpstr>
      <vt:lpstr>Prevenzione</vt:lpstr>
      <vt:lpstr>Disostruzione Pediatrica</vt:lpstr>
      <vt:lpstr>Presentazione standard di PowerPoint</vt:lpstr>
      <vt:lpstr>Presentazione standard di PowerPoint</vt:lpstr>
      <vt:lpstr>La presenza di fratellini maggiori aumenta il rischio di soffocamento</vt:lpstr>
      <vt:lpstr>Sindrome da Bambino scosso</vt:lpstr>
      <vt:lpstr>Disostruzione Pediatrica</vt:lpstr>
      <vt:lpstr>Soffocamento da cibo</vt:lpstr>
      <vt:lpstr>Presentazione standard di PowerPoint</vt:lpstr>
      <vt:lpstr>Disostruzione nel lattante da 0 a 12 mesi</vt:lpstr>
      <vt:lpstr>Disostruzione nel lattante</vt:lpstr>
      <vt:lpstr>BLS Lattante</vt:lpstr>
      <vt:lpstr>BLS Lattante</vt:lpstr>
      <vt:lpstr>Disostruzione del Bambino oltre il 12 mesi di età </vt:lpstr>
      <vt:lpstr>BLS del Bambino</vt:lpstr>
      <vt:lpstr>BLS Bambino</vt:lpstr>
      <vt:lpstr>Tempo di sopravvivenza</vt:lpstr>
      <vt:lpstr>Presentazione standard di PowerPoint</vt:lpstr>
      <vt:lpstr>Diventa anche tu un …  </vt:lpstr>
      <vt:lpstr>Cosa possiamo fare insieme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 un bimbo</dc:title>
  <dc:creator>Lorenzo</dc:creator>
  <cp:lastModifiedBy>Lorenzo</cp:lastModifiedBy>
  <cp:revision>8</cp:revision>
  <dcterms:created xsi:type="dcterms:W3CDTF">2022-04-04T20:18:39Z</dcterms:created>
  <dcterms:modified xsi:type="dcterms:W3CDTF">2022-04-29T13:31:52Z</dcterms:modified>
</cp:coreProperties>
</file>